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8" r:id="rId1"/>
  </p:sldMasterIdLst>
  <p:notesMasterIdLst>
    <p:notesMasterId r:id="rId40"/>
  </p:notesMasterIdLst>
  <p:handoutMasterIdLst>
    <p:handoutMasterId r:id="rId41"/>
  </p:handoutMasterIdLst>
  <p:sldIdLst>
    <p:sldId id="456" r:id="rId2"/>
    <p:sldId id="454" r:id="rId3"/>
    <p:sldId id="455" r:id="rId4"/>
    <p:sldId id="486" r:id="rId5"/>
    <p:sldId id="487" r:id="rId6"/>
    <p:sldId id="485" r:id="rId7"/>
    <p:sldId id="457" r:id="rId8"/>
    <p:sldId id="458" r:id="rId9"/>
    <p:sldId id="459" r:id="rId10"/>
    <p:sldId id="460" r:id="rId11"/>
    <p:sldId id="488" r:id="rId12"/>
    <p:sldId id="461" r:id="rId13"/>
    <p:sldId id="477" r:id="rId14"/>
    <p:sldId id="478" r:id="rId15"/>
    <p:sldId id="462" r:id="rId16"/>
    <p:sldId id="466" r:id="rId17"/>
    <p:sldId id="464" r:id="rId18"/>
    <p:sldId id="467" r:id="rId19"/>
    <p:sldId id="468" r:id="rId20"/>
    <p:sldId id="469" r:id="rId21"/>
    <p:sldId id="463" r:id="rId22"/>
    <p:sldId id="470" r:id="rId23"/>
    <p:sldId id="472" r:id="rId24"/>
    <p:sldId id="473" r:id="rId25"/>
    <p:sldId id="476" r:id="rId26"/>
    <p:sldId id="474" r:id="rId27"/>
    <p:sldId id="479" r:id="rId28"/>
    <p:sldId id="491" r:id="rId29"/>
    <p:sldId id="492" r:id="rId30"/>
    <p:sldId id="490" r:id="rId31"/>
    <p:sldId id="465" r:id="rId32"/>
    <p:sldId id="475" r:id="rId33"/>
    <p:sldId id="483" r:id="rId34"/>
    <p:sldId id="482" r:id="rId35"/>
    <p:sldId id="480" r:id="rId36"/>
    <p:sldId id="481" r:id="rId37"/>
    <p:sldId id="484" r:id="rId38"/>
    <p:sldId id="489" r:id="rId39"/>
  </p:sldIdLst>
  <p:sldSz cx="9144000" cy="6858000" type="screen4x3"/>
  <p:notesSz cx="7315200" cy="9601200"/>
  <p:defaultTextStyle>
    <a:defPPr>
      <a:defRPr lang="en-US"/>
    </a:defPPr>
    <a:lvl1pPr algn="l" rtl="0" eaLnBrk="0" fontAlgn="base" hangingPunct="0">
      <a:spcBef>
        <a:spcPct val="0"/>
      </a:spcBef>
      <a:spcAft>
        <a:spcPct val="0"/>
      </a:spcAft>
      <a:defRPr b="1" kern="1200">
        <a:solidFill>
          <a:schemeClr val="tx1"/>
        </a:solidFill>
        <a:latin typeface="Tahoma" charset="0"/>
        <a:ea typeface="+mn-ea"/>
        <a:cs typeface="+mn-cs"/>
      </a:defRPr>
    </a:lvl1pPr>
    <a:lvl2pPr marL="457200" algn="l" rtl="0" eaLnBrk="0" fontAlgn="base" hangingPunct="0">
      <a:spcBef>
        <a:spcPct val="0"/>
      </a:spcBef>
      <a:spcAft>
        <a:spcPct val="0"/>
      </a:spcAft>
      <a:defRPr b="1" kern="1200">
        <a:solidFill>
          <a:schemeClr val="tx1"/>
        </a:solidFill>
        <a:latin typeface="Tahoma" charset="0"/>
        <a:ea typeface="+mn-ea"/>
        <a:cs typeface="+mn-cs"/>
      </a:defRPr>
    </a:lvl2pPr>
    <a:lvl3pPr marL="914400" algn="l" rtl="0" eaLnBrk="0" fontAlgn="base" hangingPunct="0">
      <a:spcBef>
        <a:spcPct val="0"/>
      </a:spcBef>
      <a:spcAft>
        <a:spcPct val="0"/>
      </a:spcAft>
      <a:defRPr b="1" kern="1200">
        <a:solidFill>
          <a:schemeClr val="tx1"/>
        </a:solidFill>
        <a:latin typeface="Tahoma" charset="0"/>
        <a:ea typeface="+mn-ea"/>
        <a:cs typeface="+mn-cs"/>
      </a:defRPr>
    </a:lvl3pPr>
    <a:lvl4pPr marL="1371600" algn="l" rtl="0" eaLnBrk="0" fontAlgn="base" hangingPunct="0">
      <a:spcBef>
        <a:spcPct val="0"/>
      </a:spcBef>
      <a:spcAft>
        <a:spcPct val="0"/>
      </a:spcAft>
      <a:defRPr b="1" kern="1200">
        <a:solidFill>
          <a:schemeClr val="tx1"/>
        </a:solidFill>
        <a:latin typeface="Tahoma" charset="0"/>
        <a:ea typeface="+mn-ea"/>
        <a:cs typeface="+mn-cs"/>
      </a:defRPr>
    </a:lvl4pPr>
    <a:lvl5pPr marL="1828800" algn="l" rtl="0" eaLnBrk="0" fontAlgn="base" hangingPunct="0">
      <a:spcBef>
        <a:spcPct val="0"/>
      </a:spcBef>
      <a:spcAft>
        <a:spcPct val="0"/>
      </a:spcAft>
      <a:defRPr b="1" kern="1200">
        <a:solidFill>
          <a:schemeClr val="tx1"/>
        </a:solidFill>
        <a:latin typeface="Tahoma" charset="0"/>
        <a:ea typeface="+mn-ea"/>
        <a:cs typeface="+mn-cs"/>
      </a:defRPr>
    </a:lvl5pPr>
    <a:lvl6pPr marL="2286000" algn="l" defTabSz="457200" rtl="0" eaLnBrk="1" latinLnBrk="0" hangingPunct="1">
      <a:defRPr b="1" kern="1200">
        <a:solidFill>
          <a:schemeClr val="tx1"/>
        </a:solidFill>
        <a:latin typeface="Tahoma" charset="0"/>
        <a:ea typeface="+mn-ea"/>
        <a:cs typeface="+mn-cs"/>
      </a:defRPr>
    </a:lvl6pPr>
    <a:lvl7pPr marL="2743200" algn="l" defTabSz="457200" rtl="0" eaLnBrk="1" latinLnBrk="0" hangingPunct="1">
      <a:defRPr b="1" kern="1200">
        <a:solidFill>
          <a:schemeClr val="tx1"/>
        </a:solidFill>
        <a:latin typeface="Tahoma" charset="0"/>
        <a:ea typeface="+mn-ea"/>
        <a:cs typeface="+mn-cs"/>
      </a:defRPr>
    </a:lvl7pPr>
    <a:lvl8pPr marL="3200400" algn="l" defTabSz="457200" rtl="0" eaLnBrk="1" latinLnBrk="0" hangingPunct="1">
      <a:defRPr b="1" kern="1200">
        <a:solidFill>
          <a:schemeClr val="tx1"/>
        </a:solidFill>
        <a:latin typeface="Tahoma" charset="0"/>
        <a:ea typeface="+mn-ea"/>
        <a:cs typeface="+mn-cs"/>
      </a:defRPr>
    </a:lvl8pPr>
    <a:lvl9pPr marL="3657600" algn="l" defTabSz="457200" rtl="0" eaLnBrk="1" latinLnBrk="0" hangingPunct="1">
      <a:defRPr b="1"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bw" scaleToFitPaper="1" frameSlides="1"/>
  <p:showPr showNarration="1" useTimings="0">
    <p:present/>
    <p:sldAll/>
    <p:penClr>
      <a:schemeClr val="tx1"/>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5" autoAdjust="0"/>
    <p:restoredTop sz="94678" autoAdjust="0"/>
  </p:normalViewPr>
  <p:slideViewPr>
    <p:cSldViewPr>
      <p:cViewPr>
        <p:scale>
          <a:sx n="100" d="100"/>
          <a:sy n="100" d="100"/>
        </p:scale>
        <p:origin x="-1128" y="-368"/>
      </p:cViewPr>
      <p:guideLst>
        <p:guide orient="horz" pos="2160"/>
        <p:guide pos="2880"/>
      </p:guideLst>
    </p:cSldViewPr>
  </p:slideViewPr>
  <p:outlineViewPr>
    <p:cViewPr>
      <p:scale>
        <a:sx n="33" d="100"/>
        <a:sy n="33" d="100"/>
      </p:scale>
      <p:origin x="0" y="2680"/>
    </p:cViewPr>
  </p:outlineViewPr>
  <p:notesTextViewPr>
    <p:cViewPr>
      <p:scale>
        <a:sx n="100" d="100"/>
        <a:sy n="100" d="100"/>
      </p:scale>
      <p:origin x="0" y="0"/>
    </p:cViewPr>
  </p:notesTextViewPr>
  <p:sorterViewPr>
    <p:cViewPr>
      <p:scale>
        <a:sx n="66" d="100"/>
        <a:sy n="66" d="100"/>
      </p:scale>
      <p:origin x="0" y="168"/>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21811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1811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21811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67E7640D-FA7C-864D-AE40-168971C52A6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24781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4781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781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p>
        </p:txBody>
      </p:sp>
      <p:sp>
        <p:nvSpPr>
          <p:cNvPr id="24781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F83E449A-9239-C341-96E3-DA48164F645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prstTxWarp prst="textNoShape">
                <a:avLst/>
              </a:prstTxWarp>
            </a:bodyPr>
            <a:lstStyle/>
            <a:p>
              <a:pPr>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prstTxWarp prst="textNoShape">
                <a:avLst/>
              </a:prstTxWarp>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prstTxWarp prst="textNoShape">
                <a:avLst/>
              </a:prstTxWarp>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prstTxWarp prst="textNoShape">
                <a:avLst/>
              </a:prstTxWarp>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prstTxWarp prst="textNoShape">
                <a:avLst/>
              </a:prstTxWarp>
            </a:bodyPr>
            <a:lstStyle/>
            <a:p>
              <a:pPr>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p>
          </p:txBody>
        </p:sp>
      </p:grpSp>
      <p:sp>
        <p:nvSpPr>
          <p:cNvPr id="58407" name="Rectangle 39"/>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5840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EEC9BB7-DF61-1E49-A33D-9B1BA9E0F2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82CB3FCD-1AD3-3940-9559-F37BAD1CDB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8554706-27CB-3144-9111-41BC007A23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A3711349-65D6-394E-A45D-CCB50B4E4E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E29BC192-DA2D-A54A-9FE7-4EDACE562C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BD32CBE3-5AF0-A047-8473-0CCE52EB10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97914C3D-3C88-4C46-930E-B8361C15F20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83AC9280-1A91-4F41-B2EE-A8C322F1C8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AA1C6069-0F26-8F46-9ADD-348C56390B9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D62CEDE8-78DE-A042-AA62-EB918DFDEC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A1B6DA4-3E64-DC4F-89E3-225FE5A673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573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p>
          </p:txBody>
        </p:sp>
        <p:sp>
          <p:nvSpPr>
            <p:cNvPr id="573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50"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56"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57"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58"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prstTxWarp prst="textNoShape">
                <a:avLst/>
              </a:prstTxWarp>
            </a:bodyPr>
            <a:lstStyle/>
            <a:p>
              <a:pPr>
                <a:defRPr/>
              </a:pPr>
              <a:endParaRPr lang="en-US"/>
            </a:p>
          </p:txBody>
        </p:sp>
        <p:sp>
          <p:nvSpPr>
            <p:cNvPr id="57359"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p>
          </p:txBody>
        </p:sp>
        <p:sp>
          <p:nvSpPr>
            <p:cNvPr id="57360"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1"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2"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3"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4"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5"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6"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7"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p>
          </p:txBody>
        </p:sp>
        <p:sp>
          <p:nvSpPr>
            <p:cNvPr id="57368"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69"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70"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prstTxWarp prst="textNoShape">
                <a:avLst/>
              </a:prstTxWarp>
            </a:bodyPr>
            <a:lstStyle/>
            <a:p>
              <a:pPr>
                <a:defRPr/>
              </a:pPr>
              <a:endParaRPr lang="en-US"/>
            </a:p>
          </p:txBody>
        </p:sp>
        <p:sp>
          <p:nvSpPr>
            <p:cNvPr id="573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p>
          </p:txBody>
        </p:sp>
        <p:sp>
          <p:nvSpPr>
            <p:cNvPr id="573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prstTxWarp prst="textNoShape">
                <a:avLst/>
              </a:prstTxWarp>
            </a:bodyPr>
            <a:lstStyle/>
            <a:p>
              <a:pPr>
                <a:defRPr/>
              </a:pPr>
              <a:endParaRPr lang="en-US"/>
            </a:p>
          </p:txBody>
        </p:sp>
        <p:sp>
          <p:nvSpPr>
            <p:cNvPr id="57374"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75"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prstTxWarp prst="textNoShape">
                <a:avLst/>
              </a:prstTxWarp>
            </a:bodyPr>
            <a:lstStyle/>
            <a:p>
              <a:pPr>
                <a:defRPr/>
              </a:pPr>
              <a:endParaRPr lang="en-US"/>
            </a:p>
          </p:txBody>
        </p:sp>
        <p:sp>
          <p:nvSpPr>
            <p:cNvPr id="573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prstTxWarp prst="textNoShape">
                <a:avLst/>
              </a:prstTxWarp>
            </a:bodyPr>
            <a:lstStyle/>
            <a:p>
              <a:pPr>
                <a:defRPr/>
              </a:pPr>
              <a:endParaRPr lang="en-US"/>
            </a:p>
          </p:txBody>
        </p:sp>
        <p:sp>
          <p:nvSpPr>
            <p:cNvPr id="573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prstTxWarp prst="textNoShape">
                <a:avLst/>
              </a:prstTxWarp>
            </a:bodyPr>
            <a:lstStyle/>
            <a:p>
              <a:pPr>
                <a:defRPr/>
              </a:pPr>
              <a:endParaRPr lang="en-US"/>
            </a:p>
          </p:txBody>
        </p:sp>
        <p:sp>
          <p:nvSpPr>
            <p:cNvPr id="573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prstTxWarp prst="textNoShape">
                <a:avLst/>
              </a:prstTxWarp>
            </a:bodyPr>
            <a:lstStyle/>
            <a:p>
              <a:pPr>
                <a:defRPr/>
              </a:pPr>
              <a:endParaRPr lang="en-US"/>
            </a:p>
          </p:txBody>
        </p:sp>
        <p:sp>
          <p:nvSpPr>
            <p:cNvPr id="57379"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prstTxWarp prst="textNoShape">
                <a:avLst/>
              </a:prstTxWarp>
            </a:bodyPr>
            <a:lstStyle/>
            <a:p>
              <a:pPr>
                <a:defRPr/>
              </a:pPr>
              <a:endParaRPr lang="en-US"/>
            </a:p>
          </p:txBody>
        </p:sp>
        <p:sp>
          <p:nvSpPr>
            <p:cNvPr id="57380"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prstTxWarp prst="textNoShape">
                <a:avLst/>
              </a:prstTxWarp>
            </a:bodyPr>
            <a:lstStyle/>
            <a:p>
              <a:pPr>
                <a:defRPr/>
              </a:pPr>
              <a:endParaRPr lang="en-US"/>
            </a:p>
          </p:txBody>
        </p:sp>
      </p:grpSp>
      <p:sp>
        <p:nvSpPr>
          <p:cNvPr id="57381"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82"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83"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57384"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vl1pPr>
          </a:lstStyle>
          <a:p>
            <a:pPr>
              <a:defRPr/>
            </a:pPr>
            <a:endParaRPr lang="en-US"/>
          </a:p>
        </p:txBody>
      </p:sp>
      <p:sp>
        <p:nvSpPr>
          <p:cNvPr id="57385"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4CF5DB09-A946-3B4F-8BED-23069AC653E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69"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2"/>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SzPct val="65000"/>
        <a:buFont typeface="Wingdings" charset="2"/>
        <a:buChar char="n"/>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tx1"/>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stamm.lenny@gmail.com" TargetMode="External"/><Relationship Id="rId3" Type="http://schemas.openxmlformats.org/officeDocument/2006/relationships/hyperlink" Target="http://www.lstamm.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stamm@lstamm.com" TargetMode="External"/><Relationship Id="rId3" Type="http://schemas.openxmlformats.org/officeDocument/2006/relationships/hyperlink" Target="http://www.lstamm.com/tcdla/mse20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52401"/>
            <a:ext cx="7772400" cy="19050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Intox EC/IR II</a:t>
            </a:r>
            <a:r>
              <a:rPr kumimoji="0" lang="en-US" sz="4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ＭＳ Ｐゴシック" charset="-128"/>
                <a:cs typeface="ＭＳ Ｐゴシック" charset="-128"/>
              </a:rPr>
              <a:t/>
            </a:r>
            <a:br>
              <a:rPr kumimoji="0" lang="en-US" sz="48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j-lt"/>
                <a:ea typeface="ＭＳ Ｐゴシック" charset="-128"/>
                <a:cs typeface="ＭＳ Ｐゴシック" charset="-128"/>
              </a:rPr>
            </a:br>
            <a:endParaRPr kumimoji="0" lang="en-US" sz="4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lt"/>
              <a:ea typeface="ＭＳ Ｐゴシック" charset="-128"/>
              <a:cs typeface="ＭＳ Ｐゴシック" charset="-128"/>
            </a:endParaRPr>
          </a:p>
        </p:txBody>
      </p:sp>
      <p:sp>
        <p:nvSpPr>
          <p:cNvPr id="5" name="Rectangle 3"/>
          <p:cNvSpPr txBox="1">
            <a:spLocks noChangeArrowheads="1"/>
          </p:cNvSpPr>
          <p:nvPr/>
        </p:nvSpPr>
        <p:spPr bwMode="auto">
          <a:xfrm>
            <a:off x="1143000" y="1676400"/>
            <a:ext cx="6705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Leonard R. Stamm</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Goldstein &amp; Stamm, P.A.</a:t>
            </a:r>
            <a:b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b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6301 Ivy Lane, Suite 504</a:t>
            </a:r>
            <a:b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b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Greenbelt, Maryland 20770</a:t>
            </a:r>
            <a:b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b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301-345-0122</a:t>
            </a:r>
            <a:b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b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(fax) 301-441-4652</a:t>
            </a:r>
            <a:b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b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hlinkClick r:id="rId2"/>
              </a:rPr>
              <a:t>stamm.lenny@gmail.com</a:t>
            </a:r>
            <a:endPar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hlinkClick r:id="rId3"/>
              </a:rPr>
              <a:t>www.lstamm.com</a:t>
            </a:r>
            <a:endPar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endPar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Mastering Scientific Evidence in DUI Cases</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National College for DUI Defense and Texas Criminal Defense Lawyers Association</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New Orleans, LA</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r>
              <a:rPr kumimoji="0" lang="en-US" sz="2000" b="1"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rPr>
              <a:t>March 23, 2012</a:t>
            </a:r>
          </a:p>
          <a:p>
            <a:pPr marL="0" marR="0" lvl="0" indent="0" algn="ctr" defTabSz="914400" rtl="0" eaLnBrk="1" fontAlgn="base" latinLnBrk="0" hangingPunct="1">
              <a:lnSpc>
                <a:spcPct val="80000"/>
              </a:lnSpc>
              <a:spcBef>
                <a:spcPct val="20000"/>
              </a:spcBef>
              <a:spcAft>
                <a:spcPct val="0"/>
              </a:spcAft>
              <a:buClr>
                <a:schemeClr val="hlink"/>
              </a:buClr>
              <a:buSzPct val="65000"/>
              <a:buFont typeface="Wingdings" charset="2"/>
              <a:buNone/>
              <a:tabLst/>
              <a:defRPr/>
            </a:pPr>
            <a:endParaRPr kumimoji="0" lang="en-US"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2-03-21 at 6.19.58 PM.png"/>
          <p:cNvPicPr>
            <a:picLocks noChangeAspect="1"/>
          </p:cNvPicPr>
          <p:nvPr/>
        </p:nvPicPr>
        <p:blipFill>
          <a:blip r:embed="rId2"/>
          <a:stretch>
            <a:fillRect/>
          </a:stretch>
        </p:blipFill>
        <p:spPr>
          <a:xfrm>
            <a:off x="1295400" y="0"/>
            <a:ext cx="6321425"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2-03-21 at 6.22.00 PM.png"/>
          <p:cNvPicPr>
            <a:picLocks noChangeAspect="1"/>
          </p:cNvPicPr>
          <p:nvPr/>
        </p:nvPicPr>
        <p:blipFill>
          <a:blip r:embed="rId2"/>
          <a:stretch>
            <a:fillRect/>
          </a:stretch>
        </p:blipFill>
        <p:spPr>
          <a:xfrm>
            <a:off x="1676400" y="0"/>
            <a:ext cx="60071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pPr lvl="2"/>
            <a:r>
              <a:rPr lang="en-US" sz="3200" dirty="0" smtClean="0"/>
              <a:t>Requirements for Authenticity</a:t>
            </a:r>
            <a:endParaRPr lang="en-US" sz="3200" dirty="0"/>
          </a:p>
        </p:txBody>
      </p:sp>
      <p:sp>
        <p:nvSpPr>
          <p:cNvPr id="3" name="Content Placeholder 2"/>
          <p:cNvSpPr>
            <a:spLocks noGrp="1"/>
          </p:cNvSpPr>
          <p:nvPr>
            <p:ph idx="1"/>
          </p:nvPr>
        </p:nvSpPr>
        <p:spPr>
          <a:xfrm>
            <a:off x="228600" y="762000"/>
            <a:ext cx="8458200" cy="6096000"/>
          </a:xfrm>
        </p:spPr>
        <p:txBody>
          <a:bodyPr/>
          <a:lstStyle/>
          <a:p>
            <a:r>
              <a:rPr lang="en-US" sz="2800" dirty="0" smtClean="0"/>
              <a:t>Maryland Rule 5-1005 –</a:t>
            </a:r>
          </a:p>
          <a:p>
            <a:pPr lvl="1"/>
            <a:r>
              <a:rPr lang="en-US" sz="2800" dirty="0" smtClean="0"/>
              <a:t>A copy must be certified as a business record</a:t>
            </a:r>
          </a:p>
          <a:p>
            <a:r>
              <a:rPr lang="en-US" sz="2800" dirty="0" smtClean="0"/>
              <a:t>Maryland Rule 5-902</a:t>
            </a:r>
          </a:p>
          <a:p>
            <a:pPr lvl="1"/>
            <a:r>
              <a:rPr lang="en-US" sz="2800" dirty="0" smtClean="0"/>
              <a:t>Bus. rec. without custodian - 10 days notice</a:t>
            </a:r>
          </a:p>
          <a:p>
            <a:pPr lvl="1"/>
            <a:r>
              <a:rPr lang="en-US" dirty="0" smtClean="0"/>
              <a:t>Business record </a:t>
            </a:r>
          </a:p>
          <a:p>
            <a:pPr lvl="2"/>
            <a:r>
              <a:rPr lang="en-US" sz="2800" dirty="0" smtClean="0"/>
              <a:t>(A) was made, at or near the time of the occurrence of the matters set forth, by (or from information transmitted by) a person with knowledge of those matters, (B) is made and kept in the course of the regularly conducted business activity, and (C) was made and kept by the regularly conducted business activity as a regular practice</a:t>
            </a:r>
          </a:p>
          <a:p>
            <a:pPr lvl="1"/>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pPr lvl="2"/>
            <a:r>
              <a:rPr lang="en-US" sz="3200" dirty="0" smtClean="0"/>
              <a:t>Requirements for Authenticity</a:t>
            </a:r>
            <a:endParaRPr lang="en-US" sz="3200" dirty="0"/>
          </a:p>
        </p:txBody>
      </p:sp>
      <p:sp>
        <p:nvSpPr>
          <p:cNvPr id="3" name="Content Placeholder 2"/>
          <p:cNvSpPr>
            <a:spLocks noGrp="1"/>
          </p:cNvSpPr>
          <p:nvPr>
            <p:ph idx="1"/>
          </p:nvPr>
        </p:nvSpPr>
        <p:spPr>
          <a:xfrm>
            <a:off x="228600" y="762000"/>
            <a:ext cx="8458200" cy="6096000"/>
          </a:xfrm>
        </p:spPr>
        <p:txBody>
          <a:bodyPr/>
          <a:lstStyle/>
          <a:p>
            <a:r>
              <a:rPr lang="en-US" sz="2800" dirty="0" smtClean="0"/>
              <a:t>State v. Bryant, 761 A.2d 925, 361 Md. 420 (2000) – “This is to certify that the enclosed medical records are an accurate reproduction of the medical records pertaining to patient WILLIAM BRYANT, which are created and kept during the normal course of business. These records are housed in the Medical Record Services Department of the University of Maryland Medical System from the time of patient discharge or release. Both inpatient and outpatient records are housed in one medical record. To the best of my knowledge, these are the complete medical records of this patient.”</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pPr lvl="2"/>
            <a:r>
              <a:rPr lang="en-US" sz="3200" dirty="0" smtClean="0"/>
              <a:t>Requirements for Authenticity</a:t>
            </a:r>
            <a:endParaRPr lang="en-US" sz="3200" dirty="0"/>
          </a:p>
        </p:txBody>
      </p:sp>
      <p:sp>
        <p:nvSpPr>
          <p:cNvPr id="3" name="Content Placeholder 2"/>
          <p:cNvSpPr>
            <a:spLocks noGrp="1"/>
          </p:cNvSpPr>
          <p:nvPr>
            <p:ph idx="1"/>
          </p:nvPr>
        </p:nvSpPr>
        <p:spPr>
          <a:xfrm>
            <a:off x="228600" y="762000"/>
            <a:ext cx="8458200" cy="6096000"/>
          </a:xfrm>
        </p:spPr>
        <p:txBody>
          <a:bodyPr/>
          <a:lstStyle/>
          <a:p>
            <a:r>
              <a:rPr lang="en-US" sz="2800" dirty="0" smtClean="0"/>
              <a:t>State v. Bryant, 761 A.2d 925, 361 Md. 420 (2000) – “Nonetheless, Dr. Levine </a:t>
            </a:r>
            <a:r>
              <a:rPr lang="en-US" sz="2800" i="1" dirty="0" smtClean="0"/>
              <a:t>never</a:t>
            </a:r>
            <a:r>
              <a:rPr lang="en-US" sz="2800" dirty="0" smtClean="0"/>
              <a:t> testified that the report was made at or near the time of the tests or that it was made by a person with knowledge, as Rule 5-803(b)(6) requires. Therefore, his testimony also was inadequate to establish the necessary evidentiary foundation to admit the toxicology report.”</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r>
              <a:rPr lang="en-US" sz="3200" dirty="0" smtClean="0"/>
              <a:t>Courts &amp; Judicial Proceedings Article, § 10-204</a:t>
            </a:r>
          </a:p>
        </p:txBody>
      </p:sp>
      <p:sp>
        <p:nvSpPr>
          <p:cNvPr id="3" name="Content Placeholder 2"/>
          <p:cNvSpPr>
            <a:spLocks noGrp="1"/>
          </p:cNvSpPr>
          <p:nvPr>
            <p:ph idx="1"/>
          </p:nvPr>
        </p:nvSpPr>
        <p:spPr>
          <a:xfrm>
            <a:off x="457200" y="1447800"/>
            <a:ext cx="8534400" cy="5105400"/>
          </a:xfrm>
        </p:spPr>
        <p:txBody>
          <a:bodyPr>
            <a:noAutofit/>
          </a:bodyPr>
          <a:lstStyle/>
          <a:p>
            <a:pPr algn="ctr">
              <a:buNone/>
            </a:pPr>
            <a:r>
              <a:rPr lang="en-US" sz="2800" dirty="0" smtClean="0"/>
              <a:t>Certified copies of public records admissible</a:t>
            </a:r>
          </a:p>
          <a:p>
            <a:pPr>
              <a:buNone/>
            </a:pPr>
            <a:r>
              <a:rPr lang="en-US" sz="2800" dirty="0" smtClean="0"/>
              <a:t/>
            </a:r>
            <a:br>
              <a:rPr lang="en-US" sz="2800" dirty="0" smtClean="0"/>
            </a:br>
            <a:r>
              <a:rPr lang="en-US" sz="2800" dirty="0" smtClean="0"/>
              <a:t>(a) A copy of a public record, book, paper, or proceeding of any agency of the government of the United States, the District of Columbia, any territory or possession of the United States, or of any state or of any of its political subdivisions or of an agency of any political subdivision shall be received in evidence in any court if certified as a true copy by the custodian of the record, book, paper, or proceeding, and if otherwise admissible.</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r>
              <a:rPr lang="en-US" sz="3200" dirty="0" smtClean="0"/>
              <a:t>Courts &amp; Judicial Proceedings Article, § 10-204</a:t>
            </a:r>
          </a:p>
        </p:txBody>
      </p:sp>
      <p:sp>
        <p:nvSpPr>
          <p:cNvPr id="3" name="Content Placeholder 2"/>
          <p:cNvSpPr>
            <a:spLocks noGrp="1"/>
          </p:cNvSpPr>
          <p:nvPr>
            <p:ph idx="1"/>
          </p:nvPr>
        </p:nvSpPr>
        <p:spPr>
          <a:xfrm>
            <a:off x="457200" y="1447800"/>
            <a:ext cx="8534400" cy="4530725"/>
          </a:xfrm>
        </p:spPr>
        <p:txBody>
          <a:bodyPr>
            <a:noAutofit/>
          </a:bodyPr>
          <a:lstStyle/>
          <a:p>
            <a:pPr algn="ctr">
              <a:buNone/>
            </a:pPr>
            <a:r>
              <a:rPr lang="en-US" sz="2800" dirty="0" smtClean="0"/>
              <a:t>Contents of certification</a:t>
            </a:r>
          </a:p>
          <a:p>
            <a:pPr>
              <a:buNone/>
            </a:pPr>
            <a:r>
              <a:rPr lang="en-US" sz="2800" dirty="0" smtClean="0"/>
              <a:t/>
            </a:r>
            <a:br>
              <a:rPr lang="en-US" sz="2800" dirty="0" smtClean="0"/>
            </a:br>
            <a:r>
              <a:rPr lang="en-US" sz="2800" dirty="0" smtClean="0"/>
              <a:t>(</a:t>
            </a:r>
            <a:r>
              <a:rPr lang="en-US" sz="2800" dirty="0" err="1" smtClean="0"/>
              <a:t>c</a:t>
            </a:r>
            <a:r>
              <a:rPr lang="en-US" sz="2800" dirty="0" smtClean="0"/>
              <a:t>) A certification under this section shall include:</a:t>
            </a:r>
            <a:br>
              <a:rPr lang="en-US" sz="2800" dirty="0" smtClean="0"/>
            </a:br>
            <a:r>
              <a:rPr lang="en-US" sz="2800" dirty="0" smtClean="0"/>
              <a:t>(1) The signature and title of the custodian or other person authorized to make the certification;</a:t>
            </a:r>
            <a:br>
              <a:rPr lang="en-US" sz="2800" dirty="0" smtClean="0"/>
            </a:br>
            <a:r>
              <a:rPr lang="en-US" sz="2800" dirty="0" smtClean="0"/>
              <a:t>(2) The official seal, if any, of the office; and</a:t>
            </a:r>
            <a:br>
              <a:rPr lang="en-US" sz="2800" dirty="0" smtClean="0"/>
            </a:br>
            <a:r>
              <a:rPr lang="en-US" sz="2800" dirty="0" smtClean="0"/>
              <a:t>(3) A statement certifying that the copy is a true copy of the public record.</a:t>
            </a:r>
          </a:p>
          <a:p>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pPr lvl="2"/>
            <a:r>
              <a:rPr lang="en-US" sz="3200" dirty="0" smtClean="0"/>
              <a:t>But can the prima facie evidence of approval be rebutted?</a:t>
            </a:r>
            <a:endParaRPr lang="en-US" sz="3200" dirty="0"/>
          </a:p>
        </p:txBody>
      </p:sp>
      <p:sp>
        <p:nvSpPr>
          <p:cNvPr id="3" name="Content Placeholder 2"/>
          <p:cNvSpPr>
            <a:spLocks noGrp="1"/>
          </p:cNvSpPr>
          <p:nvPr>
            <p:ph idx="1"/>
          </p:nvPr>
        </p:nvSpPr>
        <p:spPr>
          <a:xfrm>
            <a:off x="457200" y="2133600"/>
            <a:ext cx="8534400" cy="4530725"/>
          </a:xfrm>
        </p:spPr>
        <p:txBody>
          <a:bodyPr/>
          <a:lstStyle/>
          <a:p>
            <a:r>
              <a:rPr lang="en-US" sz="2800" dirty="0" smtClean="0"/>
              <a:t>Code of Maryland Regulations requirements for approval of EC/IR II</a:t>
            </a:r>
          </a:p>
          <a:p>
            <a:r>
              <a:rPr lang="en-US" sz="2800" dirty="0" smtClean="0"/>
              <a:t>E. Initial Certification of Instrument Approval. </a:t>
            </a:r>
          </a:p>
          <a:p>
            <a:r>
              <a:rPr lang="en-US" sz="2800" dirty="0" smtClean="0"/>
              <a:t>(1) Precision and Accuracy Testing. </a:t>
            </a:r>
          </a:p>
          <a:p>
            <a:r>
              <a:rPr lang="en-US" sz="2800" dirty="0" smtClean="0"/>
              <a:t>(a) Vapor containing 0.020 g/210L, 0.040 g/210L, 0.080 g/210L, and 0.160 g/210L ethanol concentrations shall be introduced through the breath tube of the instrument. </a:t>
            </a:r>
          </a:p>
          <a:p>
            <a:r>
              <a:rPr lang="en-US" sz="2800" dirty="0" smtClean="0"/>
              <a:t>(</a:t>
            </a:r>
            <a:r>
              <a:rPr lang="en-US" sz="2800" dirty="0" err="1" smtClean="0"/>
              <a:t>b</a:t>
            </a:r>
            <a:r>
              <a:rPr lang="en-US" sz="2800" dirty="0" smtClean="0"/>
              <a:t>) Each concentration shall be repeated 4 times.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pPr lvl="2"/>
            <a:r>
              <a:rPr lang="en-US" sz="3200" dirty="0" smtClean="0"/>
              <a:t>But can the prima facie evidence of approval be rebutted?</a:t>
            </a:r>
            <a:endParaRPr lang="en-US" sz="3200" dirty="0"/>
          </a:p>
        </p:txBody>
      </p:sp>
      <p:sp>
        <p:nvSpPr>
          <p:cNvPr id="3" name="Content Placeholder 2"/>
          <p:cNvSpPr>
            <a:spLocks noGrp="1"/>
          </p:cNvSpPr>
          <p:nvPr>
            <p:ph idx="1"/>
          </p:nvPr>
        </p:nvSpPr>
        <p:spPr>
          <a:xfrm>
            <a:off x="457200" y="1600200"/>
            <a:ext cx="8686800" cy="5064125"/>
          </a:xfrm>
        </p:spPr>
        <p:txBody>
          <a:bodyPr/>
          <a:lstStyle/>
          <a:p>
            <a:r>
              <a:rPr lang="en-US" sz="2800" dirty="0" smtClean="0"/>
              <a:t>(</a:t>
            </a:r>
            <a:r>
              <a:rPr lang="en-US" sz="2800" dirty="0" err="1" smtClean="0"/>
              <a:t>c</a:t>
            </a:r>
            <a:r>
              <a:rPr lang="en-US" sz="2800" dirty="0" smtClean="0"/>
              <a:t>) As an indication of precision, the combined average standard deviation shall be not greater than 0.0042 g/210L. </a:t>
            </a:r>
          </a:p>
          <a:p>
            <a:r>
              <a:rPr lang="en-US" sz="2800" dirty="0" smtClean="0"/>
              <a:t>(d) As an indication of accuracy, systematic variations at each ethanol concentration will be calculated and shall be not more than 5 percent or 0.005 g/210L, whichever is greater. </a:t>
            </a:r>
          </a:p>
          <a:p>
            <a:r>
              <a:rPr lang="en-US" sz="2800" dirty="0" smtClean="0"/>
              <a:t>(</a:t>
            </a:r>
            <a:r>
              <a:rPr lang="en-US" sz="2800" dirty="0" err="1" smtClean="0"/>
              <a:t>e</a:t>
            </a:r>
            <a:r>
              <a:rPr lang="en-US" sz="2800" dirty="0" smtClean="0"/>
              <a:t>) An instrument not meeting the precision and accuracy requirements may not be approved. </a:t>
            </a:r>
          </a:p>
          <a:p>
            <a:pPr>
              <a:buNone/>
            </a:pPr>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pPr lvl="2"/>
            <a:r>
              <a:rPr lang="en-US" sz="3200" dirty="0" smtClean="0"/>
              <a:t>But can the prima facie evidence of approval be rebutted?</a:t>
            </a:r>
            <a:endParaRPr lang="en-US" sz="3200" dirty="0"/>
          </a:p>
        </p:txBody>
      </p:sp>
      <p:sp>
        <p:nvSpPr>
          <p:cNvPr id="3" name="Content Placeholder 2"/>
          <p:cNvSpPr>
            <a:spLocks noGrp="1"/>
          </p:cNvSpPr>
          <p:nvPr>
            <p:ph idx="1"/>
          </p:nvPr>
        </p:nvSpPr>
        <p:spPr>
          <a:xfrm>
            <a:off x="457200" y="1600200"/>
            <a:ext cx="8686800" cy="5064125"/>
          </a:xfrm>
        </p:spPr>
        <p:txBody>
          <a:bodyPr/>
          <a:lstStyle/>
          <a:p>
            <a:r>
              <a:rPr lang="en-US" sz="2800" dirty="0" smtClean="0"/>
              <a:t>(2) Acetone Detection Testing. </a:t>
            </a:r>
          </a:p>
          <a:p>
            <a:r>
              <a:rPr lang="en-US" sz="2800" dirty="0" smtClean="0"/>
              <a:t>(a) Vapor containing 0.020 g/210L ethanol and 100 </a:t>
            </a:r>
            <a:r>
              <a:rPr lang="en-US" sz="2800" dirty="0" err="1" smtClean="0"/>
              <a:t>microliters</a:t>
            </a:r>
            <a:r>
              <a:rPr lang="en-US" sz="2800" dirty="0" smtClean="0"/>
              <a:t> of acetone per 500 </a:t>
            </a:r>
            <a:r>
              <a:rPr lang="en-US" sz="2800" dirty="0" err="1" smtClean="0"/>
              <a:t>mL</a:t>
            </a:r>
            <a:r>
              <a:rPr lang="en-US" sz="2800" dirty="0" smtClean="0"/>
              <a:t> solution shall be introduced through the breath tube of the instrument. </a:t>
            </a:r>
          </a:p>
          <a:p>
            <a:r>
              <a:rPr lang="en-US" sz="2800" dirty="0" smtClean="0"/>
              <a:t>(</a:t>
            </a:r>
            <a:r>
              <a:rPr lang="en-US" sz="2800" dirty="0" err="1" smtClean="0"/>
              <a:t>b</a:t>
            </a:r>
            <a:r>
              <a:rPr lang="en-US" sz="2800" dirty="0" smtClean="0"/>
              <a:t>) Each concentration shall be repeated 4 times. </a:t>
            </a:r>
          </a:p>
          <a:p>
            <a:r>
              <a:rPr lang="en-US" sz="2800" dirty="0" smtClean="0"/>
              <a:t>(</a:t>
            </a:r>
            <a:r>
              <a:rPr lang="en-US" sz="2800" dirty="0" err="1" smtClean="0"/>
              <a:t>c</a:t>
            </a:r>
            <a:r>
              <a:rPr lang="en-US" sz="2800" dirty="0" smtClean="0"/>
              <a:t>) The instrument shall read between 0.015 and 0.025 g/210L. </a:t>
            </a:r>
          </a:p>
          <a:p>
            <a:r>
              <a:rPr lang="en-US" sz="2800" dirty="0" smtClean="0"/>
              <a:t>(d) An instrument not meeting the requirement for acetone detection may not be approved.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3" descr="Screen shot 2011-03-06 at 2.23.10 PM.png"/>
          <p:cNvPicPr>
            <a:picLocks noChangeAspect="1"/>
          </p:cNvPicPr>
          <p:nvPr/>
        </p:nvPicPr>
        <p:blipFill>
          <a:blip r:embed="rId2"/>
          <a:srcRect/>
          <a:stretch>
            <a:fillRect/>
          </a:stretch>
        </p:blipFill>
        <p:spPr bwMode="auto">
          <a:xfrm>
            <a:off x="1143000" y="609600"/>
            <a:ext cx="6743700" cy="5918200"/>
          </a:xfrm>
          <a:prstGeom prst="rect">
            <a:avLst/>
          </a:prstGeom>
          <a:noFill/>
          <a:ln w="9525">
            <a:noFill/>
            <a:miter lim="800000"/>
            <a:headEnd/>
            <a:tailEnd/>
          </a:ln>
        </p:spPr>
      </p:pic>
      <p:sp>
        <p:nvSpPr>
          <p:cNvPr id="5" name="Title 4"/>
          <p:cNvSpPr>
            <a:spLocks noGrp="1"/>
          </p:cNvSpPr>
          <p:nvPr>
            <p:ph type="title"/>
          </p:nvPr>
        </p:nvSpPr>
        <p:spPr/>
        <p:txBody>
          <a:bodyPr/>
          <a:lstStyle/>
          <a:p>
            <a:pPr>
              <a:defRPr/>
            </a:pPr>
            <a:r>
              <a:rPr lang="en-US" sz="2800" dirty="0" err="1" smtClean="0"/>
              <a:t>Intox</a:t>
            </a:r>
            <a:r>
              <a:rPr lang="en-US" sz="2800" dirty="0" smtClean="0"/>
              <a:t> EC/IR II</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pPr lvl="2"/>
            <a:r>
              <a:rPr lang="en-US" sz="3200" dirty="0" smtClean="0"/>
              <a:t>But can the prima facie evidence of approval be rebutted?</a:t>
            </a:r>
            <a:endParaRPr lang="en-US" sz="3200" dirty="0"/>
          </a:p>
        </p:txBody>
      </p:sp>
      <p:sp>
        <p:nvSpPr>
          <p:cNvPr id="3" name="Content Placeholder 2"/>
          <p:cNvSpPr>
            <a:spLocks noGrp="1"/>
          </p:cNvSpPr>
          <p:nvPr>
            <p:ph idx="1"/>
          </p:nvPr>
        </p:nvSpPr>
        <p:spPr>
          <a:xfrm>
            <a:off x="457200" y="1524000"/>
            <a:ext cx="8686800" cy="5334000"/>
          </a:xfrm>
        </p:spPr>
        <p:txBody>
          <a:bodyPr/>
          <a:lstStyle/>
          <a:p>
            <a:r>
              <a:rPr lang="en-US" sz="2800" dirty="0" smtClean="0"/>
              <a:t>(3) Blank Testing. </a:t>
            </a:r>
          </a:p>
          <a:p>
            <a:r>
              <a:rPr lang="en-US" sz="2800" dirty="0" smtClean="0"/>
              <a:t>(a) Four samples of vapor containing no ethanol or other solvents shall be introduced through the breath tube of the instrument. </a:t>
            </a:r>
          </a:p>
          <a:p>
            <a:r>
              <a:rPr lang="en-US" sz="2800" dirty="0" smtClean="0"/>
              <a:t>(</a:t>
            </a:r>
            <a:r>
              <a:rPr lang="en-US" sz="2800" dirty="0" err="1" smtClean="0"/>
              <a:t>b</a:t>
            </a:r>
            <a:r>
              <a:rPr lang="en-US" sz="2800" dirty="0" smtClean="0"/>
              <a:t>) No reading shall exceed 0.005 g/210L vapor. </a:t>
            </a:r>
          </a:p>
          <a:p>
            <a:r>
              <a:rPr lang="en-US" sz="2800" dirty="0" smtClean="0"/>
              <a:t>(</a:t>
            </a:r>
            <a:r>
              <a:rPr lang="en-US" sz="2800" dirty="0" err="1" smtClean="0"/>
              <a:t>c</a:t>
            </a:r>
            <a:r>
              <a:rPr lang="en-US" sz="2800" dirty="0" smtClean="0"/>
              <a:t>) An instrument not meeting the blank detection requirement may not be approved. </a:t>
            </a:r>
          </a:p>
          <a:p>
            <a:r>
              <a:rPr lang="en-US" sz="2800" dirty="0" smtClean="0"/>
              <a:t>(4) If conditions outlined in §E(1)—(3) are met: </a:t>
            </a:r>
          </a:p>
          <a:p>
            <a:r>
              <a:rPr lang="en-US" sz="2800" dirty="0" smtClean="0"/>
              <a:t>(a) The instrument shall be approved; and </a:t>
            </a:r>
          </a:p>
          <a:p>
            <a:r>
              <a:rPr lang="en-US" sz="2800" dirty="0" smtClean="0"/>
              <a:t>(</a:t>
            </a:r>
            <a:r>
              <a:rPr lang="en-US" sz="2800" dirty="0" err="1" smtClean="0"/>
              <a:t>b</a:t>
            </a:r>
            <a:r>
              <a:rPr lang="en-US" sz="2800" dirty="0" smtClean="0"/>
              <a:t>) The Toxicologist shall issue a letter certifying instrument approval.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pPr lvl="2"/>
            <a:r>
              <a:rPr lang="en-US" sz="3200" dirty="0" smtClean="0"/>
              <a:t>But can the prima facie evidence of approval be rebutted?</a:t>
            </a:r>
            <a:endParaRPr lang="en-US" sz="3200" dirty="0"/>
          </a:p>
        </p:txBody>
      </p:sp>
      <p:sp>
        <p:nvSpPr>
          <p:cNvPr id="3" name="Content Placeholder 2"/>
          <p:cNvSpPr>
            <a:spLocks noGrp="1"/>
          </p:cNvSpPr>
          <p:nvPr>
            <p:ph idx="1"/>
          </p:nvPr>
        </p:nvSpPr>
        <p:spPr>
          <a:xfrm>
            <a:off x="457200" y="2133600"/>
            <a:ext cx="8534400" cy="4530725"/>
          </a:xfrm>
        </p:spPr>
        <p:txBody>
          <a:bodyPr/>
          <a:lstStyle/>
          <a:p>
            <a:r>
              <a:rPr lang="en-US" sz="2800" dirty="0" smtClean="0"/>
              <a:t>Code of Maryland Regulations requirements for controls – only approval</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discovery revealed</a:t>
            </a:r>
            <a:endParaRPr lang="en-US" sz="3200" dirty="0"/>
          </a:p>
        </p:txBody>
      </p:sp>
      <p:pic>
        <p:nvPicPr>
          <p:cNvPr id="6" name="Picture 5" descr="Screen Shot 2012-03-18 at 10.55.00 AM.png"/>
          <p:cNvPicPr>
            <a:picLocks noChangeAspect="1"/>
          </p:cNvPicPr>
          <p:nvPr/>
        </p:nvPicPr>
        <p:blipFill>
          <a:blip r:embed="rId2"/>
          <a:stretch>
            <a:fillRect/>
          </a:stretch>
        </p:blipFill>
        <p:spPr>
          <a:xfrm>
            <a:off x="1676400" y="1219200"/>
            <a:ext cx="5589588" cy="544587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discovery revealed</a:t>
            </a:r>
            <a:endParaRPr lang="en-US" sz="3200" dirty="0"/>
          </a:p>
        </p:txBody>
      </p:sp>
      <p:pic>
        <p:nvPicPr>
          <p:cNvPr id="3" name="Picture 2" descr="Screen Shot 2012-03-18 at 10.55.24 AM.png"/>
          <p:cNvPicPr>
            <a:picLocks noChangeAspect="1"/>
          </p:cNvPicPr>
          <p:nvPr/>
        </p:nvPicPr>
        <p:blipFill>
          <a:blip r:embed="rId2"/>
          <a:stretch>
            <a:fillRect/>
          </a:stretch>
        </p:blipFill>
        <p:spPr>
          <a:xfrm>
            <a:off x="1219200" y="1371600"/>
            <a:ext cx="6765785" cy="5232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discovery revealed</a:t>
            </a:r>
            <a:endParaRPr lang="en-US" sz="3200" dirty="0"/>
          </a:p>
        </p:txBody>
      </p:sp>
      <p:pic>
        <p:nvPicPr>
          <p:cNvPr id="3" name="Picture 2" descr="Screen Shot 2012-03-18 at 10.55.35 AM.png"/>
          <p:cNvPicPr>
            <a:picLocks noChangeAspect="1"/>
          </p:cNvPicPr>
          <p:nvPr/>
        </p:nvPicPr>
        <p:blipFill>
          <a:blip r:embed="rId2"/>
          <a:stretch>
            <a:fillRect/>
          </a:stretch>
        </p:blipFill>
        <p:spPr>
          <a:xfrm>
            <a:off x="1447800" y="1346364"/>
            <a:ext cx="6400800" cy="493952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2-03-18 at 11.06.10 AM.png"/>
          <p:cNvPicPr>
            <a:picLocks noChangeAspect="1"/>
          </p:cNvPicPr>
          <p:nvPr/>
        </p:nvPicPr>
        <p:blipFill>
          <a:blip r:embed="rId2"/>
          <a:stretch>
            <a:fillRect/>
          </a:stretch>
        </p:blipFill>
        <p:spPr>
          <a:xfrm>
            <a:off x="2133600" y="0"/>
            <a:ext cx="5194300" cy="67691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discovery revealed</a:t>
            </a:r>
            <a:endParaRPr lang="en-US" sz="3200" dirty="0"/>
          </a:p>
        </p:txBody>
      </p:sp>
      <p:pic>
        <p:nvPicPr>
          <p:cNvPr id="3" name="Picture 2" descr="Screen Shot 2012-03-18 at 10.56.28 AM.png"/>
          <p:cNvPicPr>
            <a:picLocks noChangeAspect="1"/>
          </p:cNvPicPr>
          <p:nvPr/>
        </p:nvPicPr>
        <p:blipFill>
          <a:blip r:embed="rId2"/>
          <a:stretch>
            <a:fillRect/>
          </a:stretch>
        </p:blipFill>
        <p:spPr>
          <a:xfrm>
            <a:off x="2362200" y="1117585"/>
            <a:ext cx="4541838" cy="5740415"/>
          </a:xfrm>
          <a:prstGeom prst="rect">
            <a:avLst/>
          </a:prstGeom>
        </p:spPr>
      </p:pic>
      <p:pic>
        <p:nvPicPr>
          <p:cNvPr id="4" name="Content Placeholder 3" descr="Screen Shot 2012-03-16 at 11.20.23 AM.png"/>
          <p:cNvPicPr>
            <a:picLocks noGrp="1" noChangeAspect="1"/>
          </p:cNvPicPr>
          <p:nvPr>
            <p:ph idx="1"/>
          </p:nvPr>
        </p:nvPicPr>
        <p:blipFill>
          <a:blip r:embed="rId3"/>
          <a:srcRect t="47183" b="1226"/>
          <a:stretch>
            <a:fillRect/>
          </a:stretch>
        </p:blipFill>
        <p:spPr>
          <a:xfrm>
            <a:off x="381000" y="3657600"/>
            <a:ext cx="8229600" cy="1419283"/>
          </a:xfrm>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85800"/>
            <a:ext cx="9473554" cy="584776"/>
          </a:xfrm>
          <a:prstGeom prst="rect">
            <a:avLst/>
          </a:prstGeom>
          <a:noFill/>
        </p:spPr>
        <p:txBody>
          <a:bodyPr wrap="square" rtlCol="0">
            <a:spAutoFit/>
          </a:bodyPr>
          <a:lstStyle/>
          <a:p>
            <a:r>
              <a:rPr lang="en-US" sz="3200" b="0" dirty="0" smtClean="0">
                <a:effectLst>
                  <a:outerShdw blurRad="38100" dist="38100" dir="2700000" algn="tl">
                    <a:srgbClr val="000000">
                      <a:alpha val="43137"/>
                    </a:srgbClr>
                  </a:outerShdw>
                </a:effectLst>
              </a:rPr>
              <a:t>Case EC/IR </a:t>
            </a:r>
            <a:r>
              <a:rPr lang="en-US" sz="3200" b="0" dirty="0" smtClean="0">
                <a:effectLst>
                  <a:outerShdw blurRad="38100" dist="38100" dir="2700000" algn="tl">
                    <a:srgbClr val="000000">
                      <a:alpha val="43137"/>
                    </a:srgbClr>
                  </a:outerShdw>
                </a:effectLst>
              </a:rPr>
              <a:t>II</a:t>
            </a:r>
            <a:endParaRPr lang="en-US" sz="3200" b="0" dirty="0">
              <a:effectLst>
                <a:outerShdw blurRad="38100" dist="38100" dir="2700000" algn="tl">
                  <a:srgbClr val="000000">
                    <a:alpha val="43137"/>
                  </a:srgbClr>
                </a:outerShdw>
              </a:effectLst>
            </a:endParaRPr>
          </a:p>
        </p:txBody>
      </p:sp>
      <p:sp>
        <p:nvSpPr>
          <p:cNvPr id="10" name="Up-Down Arrow 9"/>
          <p:cNvSpPr/>
          <p:nvPr/>
        </p:nvSpPr>
        <p:spPr bwMode="auto">
          <a:xfrm>
            <a:off x="609600" y="1524000"/>
            <a:ext cx="484632" cy="35052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2" name="TextBox 11"/>
          <p:cNvSpPr txBox="1"/>
          <p:nvPr/>
        </p:nvSpPr>
        <p:spPr>
          <a:xfrm>
            <a:off x="990600" y="2971800"/>
            <a:ext cx="439640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Calibration</a:t>
            </a:r>
          </a:p>
          <a:p>
            <a:r>
              <a:rPr lang="en-US" sz="2800" b="0" dirty="0" smtClean="0">
                <a:effectLst>
                  <a:outerShdw blurRad="38100" dist="38100" dir="2700000" algn="tl">
                    <a:srgbClr val="000000">
                      <a:alpha val="43137"/>
                    </a:srgbClr>
                  </a:outerShdw>
                </a:effectLst>
              </a:rPr>
              <a:t>Alcohol Reference Solution</a:t>
            </a:r>
            <a:endParaRPr lang="en-US" sz="2800" b="0" dirty="0">
              <a:effectLst>
                <a:outerShdw blurRad="38100" dist="38100" dir="2700000" algn="tl">
                  <a:srgbClr val="000000">
                    <a:alpha val="43137"/>
                  </a:srgbClr>
                </a:outerShdw>
              </a:effectLst>
            </a:endParaRPr>
          </a:p>
        </p:txBody>
      </p:sp>
      <p:sp>
        <p:nvSpPr>
          <p:cNvPr id="16" name="Up-Down Arrow 15"/>
          <p:cNvSpPr/>
          <p:nvPr/>
        </p:nvSpPr>
        <p:spPr bwMode="auto">
          <a:xfrm>
            <a:off x="2590800" y="16002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7" name="TextBox 16"/>
          <p:cNvSpPr txBox="1"/>
          <p:nvPr/>
        </p:nvSpPr>
        <p:spPr>
          <a:xfrm>
            <a:off x="-80125" y="5257800"/>
            <a:ext cx="455665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Certification</a:t>
            </a:r>
          </a:p>
          <a:p>
            <a:r>
              <a:rPr lang="en-US" sz="2800" b="0" dirty="0" smtClean="0">
                <a:effectLst>
                  <a:outerShdw blurRad="38100" dist="38100" dir="2700000" algn="tl">
                    <a:srgbClr val="000000">
                      <a:alpha val="43137"/>
                    </a:srgbClr>
                  </a:outerShdw>
                </a:effectLst>
              </a:rPr>
              <a:t>Alcohol Reference Solutions</a:t>
            </a:r>
            <a:endParaRPr lang="en-US" sz="28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85800"/>
            <a:ext cx="8915400" cy="584776"/>
          </a:xfrm>
          <a:prstGeom prst="rect">
            <a:avLst/>
          </a:prstGeom>
          <a:noFill/>
        </p:spPr>
        <p:txBody>
          <a:bodyPr wrap="square" rtlCol="0">
            <a:spAutoFit/>
          </a:bodyPr>
          <a:lstStyle/>
          <a:p>
            <a:pPr algn="r"/>
            <a:r>
              <a:rPr lang="en-US" sz="3200" b="0" dirty="0" smtClean="0">
                <a:effectLst>
                  <a:outerShdw blurRad="38100" dist="38100" dir="2700000" algn="tl">
                    <a:srgbClr val="000000">
                      <a:alpha val="43137"/>
                    </a:srgbClr>
                  </a:outerShdw>
                </a:effectLst>
              </a:rPr>
              <a:t>Alcohol </a:t>
            </a:r>
            <a:r>
              <a:rPr lang="en-US" sz="3200" b="0" dirty="0" smtClean="0">
                <a:effectLst>
                  <a:outerShdw blurRad="38100" dist="38100" dir="2700000" algn="tl">
                    <a:srgbClr val="000000">
                      <a:alpha val="43137"/>
                    </a:srgbClr>
                  </a:outerShdw>
                </a:effectLst>
              </a:rPr>
              <a:t>Gas Standard</a:t>
            </a:r>
            <a:endParaRPr lang="en-US" sz="3200" b="0" dirty="0">
              <a:effectLst>
                <a:outerShdw blurRad="38100" dist="38100" dir="2700000" algn="tl">
                  <a:srgbClr val="000000">
                    <a:alpha val="43137"/>
                  </a:srgbClr>
                </a:outerShdw>
              </a:effectLst>
            </a:endParaRPr>
          </a:p>
        </p:txBody>
      </p:sp>
      <p:sp>
        <p:nvSpPr>
          <p:cNvPr id="11" name="Up-Down Arrow 10"/>
          <p:cNvSpPr/>
          <p:nvPr/>
        </p:nvSpPr>
        <p:spPr bwMode="auto">
          <a:xfrm>
            <a:off x="6019800" y="14478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3" name="TextBox 12"/>
          <p:cNvSpPr txBox="1"/>
          <p:nvPr/>
        </p:nvSpPr>
        <p:spPr>
          <a:xfrm>
            <a:off x="4747594" y="5029200"/>
            <a:ext cx="439640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Calibration</a:t>
            </a:r>
          </a:p>
          <a:p>
            <a:pPr algn="ctr"/>
            <a:r>
              <a:rPr lang="en-US" sz="2800" b="0" dirty="0" smtClean="0">
                <a:effectLst>
                  <a:outerShdw blurRad="38100" dist="38100" dir="2700000" algn="tl">
                    <a:srgbClr val="000000">
                      <a:alpha val="43137"/>
                    </a:srgbClr>
                  </a:outerShdw>
                </a:effectLst>
              </a:rPr>
              <a:t>Alcohol Reference Solution</a:t>
            </a:r>
            <a:endParaRPr lang="en-US" sz="2800" dirty="0"/>
          </a:p>
        </p:txBody>
      </p:sp>
      <p:sp>
        <p:nvSpPr>
          <p:cNvPr id="14" name="Up-Down Arrow 13"/>
          <p:cNvSpPr/>
          <p:nvPr/>
        </p:nvSpPr>
        <p:spPr bwMode="auto">
          <a:xfrm>
            <a:off x="6019800" y="35814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5" name="Rectangle 14"/>
          <p:cNvSpPr/>
          <p:nvPr/>
        </p:nvSpPr>
        <p:spPr>
          <a:xfrm>
            <a:off x="5562600" y="2971800"/>
            <a:ext cx="1475960" cy="523220"/>
          </a:xfrm>
          <a:prstGeom prst="rect">
            <a:avLst/>
          </a:prstGeom>
        </p:spPr>
        <p:txBody>
          <a:bodyPr wrap="none">
            <a:spAutoFit/>
          </a:bodyPr>
          <a:lstStyle/>
          <a:p>
            <a:pPr lvl="0"/>
            <a:r>
              <a:rPr lang="en-US" sz="2800" b="0" dirty="0" smtClean="0">
                <a:solidFill>
                  <a:srgbClr val="FFFFFF"/>
                </a:solidFill>
                <a:effectLst>
                  <a:outerShdw blurRad="38100" dist="38100" dir="2700000" algn="tl">
                    <a:srgbClr val="000000">
                      <a:alpha val="43137"/>
                    </a:srgbClr>
                  </a:outerShdw>
                </a:effectLst>
              </a:rPr>
              <a:t>EC/IR II</a:t>
            </a:r>
            <a:endParaRPr lang="en-US" sz="2800" dirty="0">
              <a:solidFill>
                <a:srgbClr val="FFFFFF"/>
              </a:solidFill>
            </a:endParaRPr>
          </a:p>
        </p:txBody>
      </p:sp>
      <p:sp>
        <p:nvSpPr>
          <p:cNvPr id="20" name="TextBox 19"/>
          <p:cNvSpPr txBox="1"/>
          <p:nvPr/>
        </p:nvSpPr>
        <p:spPr>
          <a:xfrm>
            <a:off x="4587344" y="5903893"/>
            <a:ext cx="455665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Certification</a:t>
            </a:r>
          </a:p>
          <a:p>
            <a:r>
              <a:rPr lang="en-US" sz="2800" b="0" dirty="0" smtClean="0">
                <a:effectLst>
                  <a:outerShdw blurRad="38100" dist="38100" dir="2700000" algn="tl">
                    <a:srgbClr val="000000">
                      <a:alpha val="43137"/>
                    </a:srgbClr>
                  </a:outerShdw>
                </a:effectLst>
              </a:rPr>
              <a:t>Alcohol Reference Solutions</a:t>
            </a:r>
            <a:endParaRPr lang="en-US" sz="28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85800"/>
            <a:ext cx="9473554" cy="584776"/>
          </a:xfrm>
          <a:prstGeom prst="rect">
            <a:avLst/>
          </a:prstGeom>
          <a:noFill/>
        </p:spPr>
        <p:txBody>
          <a:bodyPr wrap="square" rtlCol="0">
            <a:spAutoFit/>
          </a:bodyPr>
          <a:lstStyle/>
          <a:p>
            <a:pPr algn="ctr"/>
            <a:r>
              <a:rPr lang="en-US" sz="3200" b="0" dirty="0" smtClean="0">
                <a:effectLst>
                  <a:outerShdw blurRad="38100" dist="38100" dir="2700000" algn="tl">
                    <a:srgbClr val="000000">
                      <a:alpha val="43137"/>
                    </a:srgbClr>
                  </a:outerShdw>
                </a:effectLst>
              </a:rPr>
              <a:t>Case EC/IR II             Alcohol Gas Standard</a:t>
            </a:r>
            <a:endParaRPr lang="en-US" sz="3200" b="0" dirty="0">
              <a:effectLst>
                <a:outerShdw blurRad="38100" dist="38100" dir="2700000" algn="tl">
                  <a:srgbClr val="000000">
                    <a:alpha val="43137"/>
                  </a:srgbClr>
                </a:outerShdw>
              </a:effectLst>
            </a:endParaRPr>
          </a:p>
        </p:txBody>
      </p:sp>
      <p:sp>
        <p:nvSpPr>
          <p:cNvPr id="9" name="Left-Right Arrow 8"/>
          <p:cNvSpPr/>
          <p:nvPr/>
        </p:nvSpPr>
        <p:spPr bwMode="auto">
          <a:xfrm>
            <a:off x="3429000" y="762000"/>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0" name="Up-Down Arrow 9"/>
          <p:cNvSpPr/>
          <p:nvPr/>
        </p:nvSpPr>
        <p:spPr bwMode="auto">
          <a:xfrm>
            <a:off x="609600" y="1524000"/>
            <a:ext cx="484632" cy="35052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1" name="Up-Down Arrow 10"/>
          <p:cNvSpPr/>
          <p:nvPr/>
        </p:nvSpPr>
        <p:spPr bwMode="auto">
          <a:xfrm>
            <a:off x="6019800" y="14478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2" name="TextBox 11"/>
          <p:cNvSpPr txBox="1"/>
          <p:nvPr/>
        </p:nvSpPr>
        <p:spPr>
          <a:xfrm>
            <a:off x="990600" y="2971800"/>
            <a:ext cx="439640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Calibration</a:t>
            </a:r>
          </a:p>
          <a:p>
            <a:r>
              <a:rPr lang="en-US" sz="2800" b="0" dirty="0" smtClean="0">
                <a:effectLst>
                  <a:outerShdw blurRad="38100" dist="38100" dir="2700000" algn="tl">
                    <a:srgbClr val="000000">
                      <a:alpha val="43137"/>
                    </a:srgbClr>
                  </a:outerShdw>
                </a:effectLst>
              </a:rPr>
              <a:t>Alcohol Reference Solution</a:t>
            </a:r>
            <a:endParaRPr lang="en-US" sz="2800" b="0" dirty="0">
              <a:effectLst>
                <a:outerShdw blurRad="38100" dist="38100" dir="2700000" algn="tl">
                  <a:srgbClr val="000000">
                    <a:alpha val="43137"/>
                  </a:srgbClr>
                </a:outerShdw>
              </a:effectLst>
            </a:endParaRPr>
          </a:p>
        </p:txBody>
      </p:sp>
      <p:sp>
        <p:nvSpPr>
          <p:cNvPr id="13" name="TextBox 12"/>
          <p:cNvSpPr txBox="1"/>
          <p:nvPr/>
        </p:nvSpPr>
        <p:spPr>
          <a:xfrm>
            <a:off x="4747594" y="5029200"/>
            <a:ext cx="439640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Calibration</a:t>
            </a:r>
          </a:p>
          <a:p>
            <a:pPr algn="ctr"/>
            <a:r>
              <a:rPr lang="en-US" sz="2800" b="0" dirty="0" smtClean="0">
                <a:effectLst>
                  <a:outerShdw blurRad="38100" dist="38100" dir="2700000" algn="tl">
                    <a:srgbClr val="000000">
                      <a:alpha val="43137"/>
                    </a:srgbClr>
                  </a:outerShdw>
                </a:effectLst>
              </a:rPr>
              <a:t>Alcohol Reference Solution</a:t>
            </a:r>
            <a:endParaRPr lang="en-US" sz="2800" dirty="0"/>
          </a:p>
        </p:txBody>
      </p:sp>
      <p:sp>
        <p:nvSpPr>
          <p:cNvPr id="14" name="Up-Down Arrow 13"/>
          <p:cNvSpPr/>
          <p:nvPr/>
        </p:nvSpPr>
        <p:spPr bwMode="auto">
          <a:xfrm>
            <a:off x="6019800" y="35814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5" name="Rectangle 14"/>
          <p:cNvSpPr/>
          <p:nvPr/>
        </p:nvSpPr>
        <p:spPr>
          <a:xfrm>
            <a:off x="5562600" y="2971800"/>
            <a:ext cx="1475960" cy="523220"/>
          </a:xfrm>
          <a:prstGeom prst="rect">
            <a:avLst/>
          </a:prstGeom>
        </p:spPr>
        <p:txBody>
          <a:bodyPr wrap="none">
            <a:spAutoFit/>
          </a:bodyPr>
          <a:lstStyle/>
          <a:p>
            <a:pPr lvl="0"/>
            <a:r>
              <a:rPr lang="en-US" sz="2800" b="0" dirty="0" smtClean="0">
                <a:solidFill>
                  <a:srgbClr val="FFFFFF"/>
                </a:solidFill>
                <a:effectLst>
                  <a:outerShdw blurRad="38100" dist="38100" dir="2700000" algn="tl">
                    <a:srgbClr val="000000">
                      <a:alpha val="43137"/>
                    </a:srgbClr>
                  </a:outerShdw>
                </a:effectLst>
              </a:rPr>
              <a:t>EC/IR II</a:t>
            </a:r>
            <a:endParaRPr lang="en-US" sz="2800" dirty="0">
              <a:solidFill>
                <a:srgbClr val="FFFFFF"/>
              </a:solidFill>
            </a:endParaRPr>
          </a:p>
        </p:txBody>
      </p:sp>
      <p:sp>
        <p:nvSpPr>
          <p:cNvPr id="16" name="Up-Down Arrow 15"/>
          <p:cNvSpPr/>
          <p:nvPr/>
        </p:nvSpPr>
        <p:spPr bwMode="auto">
          <a:xfrm>
            <a:off x="2590800" y="16002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7" name="TextBox 16"/>
          <p:cNvSpPr txBox="1"/>
          <p:nvPr/>
        </p:nvSpPr>
        <p:spPr>
          <a:xfrm>
            <a:off x="-80125" y="5257800"/>
            <a:ext cx="455665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Certification</a:t>
            </a:r>
          </a:p>
          <a:p>
            <a:r>
              <a:rPr lang="en-US" sz="2800" b="0" dirty="0" smtClean="0">
                <a:effectLst>
                  <a:outerShdw blurRad="38100" dist="38100" dir="2700000" algn="tl">
                    <a:srgbClr val="000000">
                      <a:alpha val="43137"/>
                    </a:srgbClr>
                  </a:outerShdw>
                </a:effectLst>
              </a:rPr>
              <a:t>Alcohol Reference Solutions</a:t>
            </a:r>
            <a:endParaRPr lang="en-US" sz="2800" b="0" dirty="0">
              <a:effectLst>
                <a:outerShdw blurRad="38100" dist="38100" dir="2700000" algn="tl">
                  <a:srgbClr val="000000">
                    <a:alpha val="43137"/>
                  </a:srgbClr>
                </a:outerShdw>
              </a:effectLst>
            </a:endParaRPr>
          </a:p>
        </p:txBody>
      </p:sp>
      <p:sp>
        <p:nvSpPr>
          <p:cNvPr id="20" name="TextBox 19"/>
          <p:cNvSpPr txBox="1"/>
          <p:nvPr/>
        </p:nvSpPr>
        <p:spPr>
          <a:xfrm>
            <a:off x="4587344" y="5903893"/>
            <a:ext cx="455665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Certification</a:t>
            </a:r>
          </a:p>
          <a:p>
            <a:r>
              <a:rPr lang="en-US" sz="2800" b="0" dirty="0" smtClean="0">
                <a:effectLst>
                  <a:outerShdw blurRad="38100" dist="38100" dir="2700000" algn="tl">
                    <a:srgbClr val="000000">
                      <a:alpha val="43137"/>
                    </a:srgbClr>
                  </a:outerShdw>
                </a:effectLst>
              </a:rPr>
              <a:t>Alcohol Reference Solutions</a:t>
            </a:r>
            <a:endParaRPr lang="en-US" sz="2800" b="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n-lt"/>
              </a:rPr>
              <a:t>Breath test history – some past/present issues</a:t>
            </a:r>
            <a:endParaRPr lang="en-US" sz="3200" dirty="0">
              <a:latin typeface="+mn-lt"/>
            </a:endParaRPr>
          </a:p>
        </p:txBody>
      </p:sp>
      <p:sp>
        <p:nvSpPr>
          <p:cNvPr id="3" name="Content Placeholder 2"/>
          <p:cNvSpPr>
            <a:spLocks noGrp="1"/>
          </p:cNvSpPr>
          <p:nvPr>
            <p:ph idx="1"/>
          </p:nvPr>
        </p:nvSpPr>
        <p:spPr>
          <a:xfrm>
            <a:off x="381000" y="1600200"/>
            <a:ext cx="8763000" cy="4530725"/>
          </a:xfrm>
        </p:spPr>
        <p:txBody>
          <a:bodyPr/>
          <a:lstStyle/>
          <a:p>
            <a:r>
              <a:rPr lang="en-US" sz="2800" dirty="0" smtClean="0"/>
              <a:t>Partition ratio</a:t>
            </a:r>
          </a:p>
          <a:p>
            <a:r>
              <a:rPr lang="en-US" sz="2800" dirty="0" smtClean="0"/>
              <a:t>Temperature</a:t>
            </a:r>
          </a:p>
          <a:p>
            <a:r>
              <a:rPr lang="en-US" sz="2800" dirty="0" smtClean="0"/>
              <a:t>Rising BAC</a:t>
            </a:r>
          </a:p>
          <a:p>
            <a:r>
              <a:rPr lang="en-US" sz="2800" dirty="0" err="1" smtClean="0"/>
              <a:t>Hematocrit</a:t>
            </a:r>
            <a:endParaRPr lang="en-US" sz="2800" dirty="0" smtClean="0"/>
          </a:p>
          <a:p>
            <a:r>
              <a:rPr lang="en-US" sz="2800" dirty="0" smtClean="0"/>
              <a:t>New paradigm – Dr. </a:t>
            </a:r>
            <a:r>
              <a:rPr lang="en-US" sz="2800" dirty="0" err="1" smtClean="0"/>
              <a:t>Hlastala</a:t>
            </a:r>
            <a:endParaRPr lang="en-US" sz="2800" dirty="0" smtClean="0"/>
          </a:p>
          <a:p>
            <a:r>
              <a:rPr lang="en-US" sz="2800" dirty="0" smtClean="0"/>
              <a:t>Mouth alcohol</a:t>
            </a:r>
          </a:p>
          <a:p>
            <a:pPr lvl="1"/>
            <a:r>
              <a:rPr lang="en-US" dirty="0" smtClean="0"/>
              <a:t>Belching</a:t>
            </a:r>
          </a:p>
          <a:p>
            <a:pPr lvl="1"/>
            <a:r>
              <a:rPr lang="en-US" dirty="0" smtClean="0"/>
              <a:t>Regurgitating</a:t>
            </a:r>
          </a:p>
          <a:p>
            <a:pPr lvl="1"/>
            <a:r>
              <a:rPr lang="en-US" dirty="0" smtClean="0"/>
              <a:t>GERD</a:t>
            </a:r>
          </a:p>
          <a:p>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85800"/>
            <a:ext cx="9473554" cy="584776"/>
          </a:xfrm>
          <a:prstGeom prst="rect">
            <a:avLst/>
          </a:prstGeom>
          <a:noFill/>
        </p:spPr>
        <p:txBody>
          <a:bodyPr wrap="square" rtlCol="0">
            <a:spAutoFit/>
          </a:bodyPr>
          <a:lstStyle/>
          <a:p>
            <a:pPr algn="ctr"/>
            <a:r>
              <a:rPr lang="en-US" sz="3200" b="0" dirty="0" smtClean="0">
                <a:effectLst>
                  <a:outerShdw blurRad="38100" dist="38100" dir="2700000" algn="tl">
                    <a:srgbClr val="000000">
                      <a:alpha val="43137"/>
                    </a:srgbClr>
                  </a:outerShdw>
                </a:effectLst>
              </a:rPr>
              <a:t>Case EC/IR II             Alcohol Gas Standard</a:t>
            </a:r>
            <a:endParaRPr lang="en-US" sz="3200" b="0" dirty="0">
              <a:effectLst>
                <a:outerShdw blurRad="38100" dist="38100" dir="2700000" algn="tl">
                  <a:srgbClr val="000000">
                    <a:alpha val="43137"/>
                  </a:srgbClr>
                </a:outerShdw>
              </a:effectLst>
            </a:endParaRPr>
          </a:p>
        </p:txBody>
      </p:sp>
      <p:sp>
        <p:nvSpPr>
          <p:cNvPr id="9" name="Left-Right Arrow 8"/>
          <p:cNvSpPr/>
          <p:nvPr/>
        </p:nvSpPr>
        <p:spPr bwMode="auto">
          <a:xfrm>
            <a:off x="3429000" y="762000"/>
            <a:ext cx="1216152"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0" name="Up-Down Arrow 9"/>
          <p:cNvSpPr/>
          <p:nvPr/>
        </p:nvSpPr>
        <p:spPr bwMode="auto">
          <a:xfrm>
            <a:off x="609600" y="1524000"/>
            <a:ext cx="484632" cy="3505200"/>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1" name="Up-Down Arrow 10"/>
          <p:cNvSpPr/>
          <p:nvPr/>
        </p:nvSpPr>
        <p:spPr bwMode="auto">
          <a:xfrm>
            <a:off x="6019800" y="14478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2" name="TextBox 11"/>
          <p:cNvSpPr txBox="1"/>
          <p:nvPr/>
        </p:nvSpPr>
        <p:spPr>
          <a:xfrm>
            <a:off x="990600" y="2971800"/>
            <a:ext cx="439640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Calibration</a:t>
            </a:r>
          </a:p>
          <a:p>
            <a:r>
              <a:rPr lang="en-US" sz="2800" b="0" dirty="0" smtClean="0">
                <a:effectLst>
                  <a:outerShdw blurRad="38100" dist="38100" dir="2700000" algn="tl">
                    <a:srgbClr val="000000">
                      <a:alpha val="43137"/>
                    </a:srgbClr>
                  </a:outerShdw>
                </a:effectLst>
              </a:rPr>
              <a:t>Alcohol Reference Solution</a:t>
            </a:r>
            <a:endParaRPr lang="en-US" sz="2800" b="0" dirty="0">
              <a:effectLst>
                <a:outerShdw blurRad="38100" dist="38100" dir="2700000" algn="tl">
                  <a:srgbClr val="000000">
                    <a:alpha val="43137"/>
                  </a:srgbClr>
                </a:outerShdw>
              </a:effectLst>
            </a:endParaRPr>
          </a:p>
        </p:txBody>
      </p:sp>
      <p:sp>
        <p:nvSpPr>
          <p:cNvPr id="15" name="Rectangle 14"/>
          <p:cNvSpPr/>
          <p:nvPr/>
        </p:nvSpPr>
        <p:spPr>
          <a:xfrm>
            <a:off x="5562600" y="2971800"/>
            <a:ext cx="1475960" cy="523220"/>
          </a:xfrm>
          <a:prstGeom prst="rect">
            <a:avLst/>
          </a:prstGeom>
        </p:spPr>
        <p:txBody>
          <a:bodyPr wrap="none">
            <a:spAutoFit/>
          </a:bodyPr>
          <a:lstStyle/>
          <a:p>
            <a:pPr lvl="0"/>
            <a:r>
              <a:rPr lang="en-US" sz="2800" b="0" dirty="0" smtClean="0">
                <a:solidFill>
                  <a:srgbClr val="FFFFFF"/>
                </a:solidFill>
                <a:effectLst>
                  <a:outerShdw blurRad="38100" dist="38100" dir="2700000" algn="tl">
                    <a:srgbClr val="000000">
                      <a:alpha val="43137"/>
                    </a:srgbClr>
                  </a:outerShdw>
                </a:effectLst>
              </a:rPr>
              <a:t>EC/IR II</a:t>
            </a:r>
            <a:endParaRPr lang="en-US" sz="2800" dirty="0">
              <a:solidFill>
                <a:srgbClr val="FFFFFF"/>
              </a:solidFill>
            </a:endParaRPr>
          </a:p>
        </p:txBody>
      </p:sp>
      <p:sp>
        <p:nvSpPr>
          <p:cNvPr id="16" name="Up-Down Arrow 15"/>
          <p:cNvSpPr/>
          <p:nvPr/>
        </p:nvSpPr>
        <p:spPr bwMode="auto">
          <a:xfrm>
            <a:off x="2590800" y="1600200"/>
            <a:ext cx="484632" cy="1216152"/>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
        <p:nvSpPr>
          <p:cNvPr id="17" name="TextBox 16"/>
          <p:cNvSpPr txBox="1"/>
          <p:nvPr/>
        </p:nvSpPr>
        <p:spPr>
          <a:xfrm>
            <a:off x="-80125" y="5257800"/>
            <a:ext cx="4556656" cy="954107"/>
          </a:xfrm>
          <a:prstGeom prst="rect">
            <a:avLst/>
          </a:prstGeom>
          <a:noFill/>
        </p:spPr>
        <p:txBody>
          <a:bodyPr wrap="none" rtlCol="0">
            <a:spAutoFit/>
          </a:bodyPr>
          <a:lstStyle/>
          <a:p>
            <a:pPr algn="ctr"/>
            <a:r>
              <a:rPr lang="en-US" sz="2800" b="0" dirty="0" smtClean="0">
                <a:effectLst>
                  <a:outerShdw blurRad="38100" dist="38100" dir="2700000" algn="tl">
                    <a:srgbClr val="000000">
                      <a:alpha val="43137"/>
                    </a:srgbClr>
                  </a:outerShdw>
                </a:effectLst>
              </a:rPr>
              <a:t>Certification</a:t>
            </a:r>
          </a:p>
          <a:p>
            <a:r>
              <a:rPr lang="en-US" sz="2800" b="0" dirty="0" smtClean="0">
                <a:effectLst>
                  <a:outerShdw blurRad="38100" dist="38100" dir="2700000" algn="tl">
                    <a:srgbClr val="000000">
                      <a:alpha val="43137"/>
                    </a:srgbClr>
                  </a:outerShdw>
                </a:effectLst>
              </a:rPr>
              <a:t>Alcohol Reference Solutions</a:t>
            </a:r>
            <a:endParaRPr lang="en-US" sz="2800" b="0" dirty="0">
              <a:effectLst>
                <a:outerShdw blurRad="38100" dist="38100" dir="2700000" algn="tl">
                  <a:srgbClr val="000000">
                    <a:alpha val="43137"/>
                  </a:srgbClr>
                </a:outerShdw>
              </a:effectLst>
            </a:endParaRPr>
          </a:p>
        </p:txBody>
      </p:sp>
      <p:sp>
        <p:nvSpPr>
          <p:cNvPr id="19" name="Up-Down Arrow 18"/>
          <p:cNvSpPr/>
          <p:nvPr/>
        </p:nvSpPr>
        <p:spPr bwMode="auto">
          <a:xfrm rot="17894904">
            <a:off x="3932252" y="445772"/>
            <a:ext cx="484632" cy="3142986"/>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50987"/>
          </a:xfrm>
        </p:spPr>
        <p:txBody>
          <a:bodyPr/>
          <a:lstStyle/>
          <a:p>
            <a:pPr lvl="2"/>
            <a:r>
              <a:rPr lang="en-US" sz="3200" dirty="0" smtClean="0"/>
              <a:t>If approvals are accepted, can prima facie reliability be rebutted?</a:t>
            </a:r>
            <a:endParaRPr lang="en-US" sz="3200" dirty="0"/>
          </a:p>
        </p:txBody>
      </p:sp>
      <p:sp>
        <p:nvSpPr>
          <p:cNvPr id="3" name="Content Placeholder 2"/>
          <p:cNvSpPr>
            <a:spLocks noGrp="1"/>
          </p:cNvSpPr>
          <p:nvPr>
            <p:ph idx="1"/>
          </p:nvPr>
        </p:nvSpPr>
        <p:spPr>
          <a:xfrm>
            <a:off x="457200" y="1447800"/>
            <a:ext cx="8534400" cy="5064125"/>
          </a:xfrm>
        </p:spPr>
        <p:txBody>
          <a:bodyPr/>
          <a:lstStyle/>
          <a:p>
            <a:r>
              <a:rPr lang="en-US" sz="2800" dirty="0" smtClean="0"/>
              <a:t>Discovery issues</a:t>
            </a:r>
          </a:p>
          <a:p>
            <a:pPr lvl="1"/>
            <a:r>
              <a:rPr lang="en-US" sz="2800" dirty="0" smtClean="0"/>
              <a:t>Source code</a:t>
            </a:r>
          </a:p>
          <a:p>
            <a:pPr lvl="1"/>
            <a:r>
              <a:rPr lang="en-US" sz="2800" dirty="0" smtClean="0"/>
              <a:t>Manual provision</a:t>
            </a:r>
          </a:p>
          <a:p>
            <a:pPr lvl="1"/>
            <a:r>
              <a:rPr lang="en-US" sz="2800" dirty="0" err="1" smtClean="0"/>
              <a:t>IntoxNet</a:t>
            </a:r>
            <a:r>
              <a:rPr lang="en-US" sz="2800" dirty="0" smtClean="0"/>
              <a:t> reports</a:t>
            </a:r>
          </a:p>
          <a:p>
            <a:r>
              <a:rPr lang="en-US" sz="2800" dirty="0" smtClean="0"/>
              <a:t>Factual issues</a:t>
            </a:r>
          </a:p>
          <a:p>
            <a:pPr lvl="1"/>
            <a:r>
              <a:rPr lang="en-US" sz="2800" dirty="0" smtClean="0"/>
              <a:t>Source code</a:t>
            </a:r>
          </a:p>
          <a:p>
            <a:pPr lvl="1"/>
            <a:r>
              <a:rPr lang="en-US" sz="2800" dirty="0" smtClean="0"/>
              <a:t>Manual compliance</a:t>
            </a:r>
          </a:p>
          <a:p>
            <a:pPr lvl="1"/>
            <a:r>
              <a:rPr lang="en-US" sz="2800" dirty="0" err="1" smtClean="0"/>
              <a:t>IntoxNet</a:t>
            </a:r>
            <a:r>
              <a:rPr lang="en-US" sz="2800" dirty="0" smtClean="0"/>
              <a:t> reports</a:t>
            </a:r>
          </a:p>
          <a:p>
            <a:pPr lvl="1"/>
            <a:r>
              <a:rPr lang="en-US" sz="2800" dirty="0" smtClean="0"/>
              <a:t>20 minute observation period</a:t>
            </a:r>
          </a:p>
          <a:p>
            <a:pPr lvl="1"/>
            <a:r>
              <a:rPr lang="en-US" sz="2800" dirty="0" smtClean="0"/>
              <a:t>GERD</a:t>
            </a:r>
          </a:p>
          <a:p>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Virginia</a:t>
            </a:r>
            <a:endParaRPr lang="en-US" sz="3200" dirty="0"/>
          </a:p>
        </p:txBody>
      </p:sp>
      <p:pic>
        <p:nvPicPr>
          <p:cNvPr id="3" name="Picture 2" descr="Screen Shot 2012-03-18 at 4.40.25 PM.png"/>
          <p:cNvPicPr>
            <a:picLocks noChangeAspect="1"/>
          </p:cNvPicPr>
          <p:nvPr/>
        </p:nvPicPr>
        <p:blipFill>
          <a:blip r:embed="rId2"/>
          <a:stretch>
            <a:fillRect/>
          </a:stretch>
        </p:blipFill>
        <p:spPr>
          <a:xfrm>
            <a:off x="990600" y="1295400"/>
            <a:ext cx="7546975" cy="5410200"/>
          </a:xfrm>
          <a:prstGeom prst="rect">
            <a:avLst/>
          </a:prstGeom>
        </p:spPr>
      </p:pic>
      <p:pic>
        <p:nvPicPr>
          <p:cNvPr id="4" name="Picture 3" descr="Screen Shot 2012-03-18 at 4.42.20 PM.png"/>
          <p:cNvPicPr>
            <a:picLocks noChangeAspect="1"/>
          </p:cNvPicPr>
          <p:nvPr/>
        </p:nvPicPr>
        <p:blipFill>
          <a:blip r:embed="rId3"/>
          <a:stretch>
            <a:fillRect/>
          </a:stretch>
        </p:blipFill>
        <p:spPr>
          <a:xfrm>
            <a:off x="88900" y="4114800"/>
            <a:ext cx="8204200" cy="952500"/>
          </a:xfrm>
          <a:prstGeom prst="rect">
            <a:avLst/>
          </a:prstGeom>
          <a:ln w="381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Virginia</a:t>
            </a:r>
            <a:endParaRPr lang="en-US" sz="3200" dirty="0"/>
          </a:p>
        </p:txBody>
      </p:sp>
      <p:pic>
        <p:nvPicPr>
          <p:cNvPr id="4" name="Picture 3" descr="Screen Shot 2012-03-18 at 5.53.12 PM.png"/>
          <p:cNvPicPr>
            <a:picLocks noChangeAspect="1"/>
          </p:cNvPicPr>
          <p:nvPr/>
        </p:nvPicPr>
        <p:blipFill>
          <a:blip r:embed="rId2"/>
          <a:stretch>
            <a:fillRect/>
          </a:stretch>
        </p:blipFill>
        <p:spPr>
          <a:xfrm>
            <a:off x="-38100" y="2271713"/>
            <a:ext cx="9144000" cy="1374775"/>
          </a:xfrm>
          <a:prstGeom prst="rect">
            <a:avLst/>
          </a:prstGeom>
        </p:spPr>
      </p:pic>
      <p:pic>
        <p:nvPicPr>
          <p:cNvPr id="9" name="Picture 8" descr="Screen Shot 2012-03-18 at 5.54.05 PM.png"/>
          <p:cNvPicPr>
            <a:picLocks noChangeAspect="1"/>
          </p:cNvPicPr>
          <p:nvPr/>
        </p:nvPicPr>
        <p:blipFill>
          <a:blip r:embed="rId3"/>
          <a:stretch>
            <a:fillRect/>
          </a:stretch>
        </p:blipFill>
        <p:spPr>
          <a:xfrm>
            <a:off x="2444750" y="3022600"/>
            <a:ext cx="3644900" cy="279400"/>
          </a:xfrm>
          <a:prstGeom prst="rect">
            <a:avLst/>
          </a:prstGeom>
          <a:ln w="38100" cmpd="sng">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Virginia</a:t>
            </a:r>
            <a:endParaRPr lang="en-US" sz="3200" dirty="0"/>
          </a:p>
        </p:txBody>
      </p:sp>
      <p:pic>
        <p:nvPicPr>
          <p:cNvPr id="5" name="Picture 4" descr="Screen Shot 2012-03-18 at 5.50.34 PM.png"/>
          <p:cNvPicPr>
            <a:picLocks noChangeAspect="1"/>
          </p:cNvPicPr>
          <p:nvPr/>
        </p:nvPicPr>
        <p:blipFill>
          <a:blip r:embed="rId2"/>
          <a:stretch>
            <a:fillRect/>
          </a:stretch>
        </p:blipFill>
        <p:spPr>
          <a:xfrm>
            <a:off x="0" y="1524000"/>
            <a:ext cx="9144000" cy="5168900"/>
          </a:xfrm>
          <a:prstGeom prst="rect">
            <a:avLst/>
          </a:prstGeom>
        </p:spPr>
      </p:pic>
      <p:sp>
        <p:nvSpPr>
          <p:cNvPr id="4" name="Frame 3"/>
          <p:cNvSpPr/>
          <p:nvPr/>
        </p:nvSpPr>
        <p:spPr bwMode="auto">
          <a:xfrm>
            <a:off x="2743200" y="5029200"/>
            <a:ext cx="2819400" cy="533400"/>
          </a:xfrm>
          <a:prstGeom prst="fram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Tahoma"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Virginia</a:t>
            </a:r>
            <a:endParaRPr lang="en-US" sz="3200" dirty="0"/>
          </a:p>
        </p:txBody>
      </p:sp>
      <p:pic>
        <p:nvPicPr>
          <p:cNvPr id="7" name="Picture 6" descr="Screen Shot 2012-03-18 at 5.23.44 PM.png"/>
          <p:cNvPicPr>
            <a:picLocks noChangeAspect="1"/>
          </p:cNvPicPr>
          <p:nvPr/>
        </p:nvPicPr>
        <p:blipFill>
          <a:blip r:embed="rId2"/>
          <a:stretch>
            <a:fillRect/>
          </a:stretch>
        </p:blipFill>
        <p:spPr>
          <a:xfrm>
            <a:off x="0" y="1524000"/>
            <a:ext cx="9144000" cy="43910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Virginia</a:t>
            </a:r>
            <a:endParaRPr lang="en-US" sz="3200" dirty="0"/>
          </a:p>
        </p:txBody>
      </p:sp>
      <p:pic>
        <p:nvPicPr>
          <p:cNvPr id="4" name="Picture 3" descr="Screen Shot 2012-03-18 at 5.28.33 PM.png"/>
          <p:cNvPicPr>
            <a:picLocks noChangeAspect="1"/>
          </p:cNvPicPr>
          <p:nvPr/>
        </p:nvPicPr>
        <p:blipFill>
          <a:blip r:embed="rId2"/>
          <a:stretch>
            <a:fillRect/>
          </a:stretch>
        </p:blipFill>
        <p:spPr>
          <a:xfrm>
            <a:off x="1600200" y="0"/>
            <a:ext cx="5692775"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Virginia</a:t>
            </a:r>
            <a:endParaRPr lang="en-US" sz="3200" dirty="0"/>
          </a:p>
        </p:txBody>
      </p:sp>
      <p:pic>
        <p:nvPicPr>
          <p:cNvPr id="4" name="Picture 3" descr="Screen Shot 2012-03-18 at 6.00.25 PM.png"/>
          <p:cNvPicPr>
            <a:picLocks noChangeAspect="1"/>
          </p:cNvPicPr>
          <p:nvPr/>
        </p:nvPicPr>
        <p:blipFill>
          <a:blip r:embed="rId2"/>
          <a:stretch>
            <a:fillRect/>
          </a:stretch>
        </p:blipFill>
        <p:spPr>
          <a:xfrm>
            <a:off x="0" y="1447800"/>
            <a:ext cx="9144000" cy="3305175"/>
          </a:xfrm>
          <a:prstGeom prst="rect">
            <a:avLst/>
          </a:prstGeom>
        </p:spPr>
      </p:pic>
      <p:pic>
        <p:nvPicPr>
          <p:cNvPr id="6" name="Picture 5" descr="Screen Shot 2012-03-18 at 6.01.14 PM.png"/>
          <p:cNvPicPr>
            <a:picLocks noChangeAspect="1"/>
          </p:cNvPicPr>
          <p:nvPr/>
        </p:nvPicPr>
        <p:blipFill>
          <a:blip r:embed="rId3"/>
          <a:stretch>
            <a:fillRect/>
          </a:stretch>
        </p:blipFill>
        <p:spPr>
          <a:xfrm>
            <a:off x="2025650" y="3746500"/>
            <a:ext cx="3848100" cy="431800"/>
          </a:xfrm>
          <a:prstGeom prst="rect">
            <a:avLst/>
          </a:prstGeom>
          <a:ln w="38100" cmpd="sng">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end!</a:t>
            </a:r>
            <a:endParaRPr lang="en-US" i="1" dirty="0"/>
          </a:p>
        </p:txBody>
      </p:sp>
      <p:sp>
        <p:nvSpPr>
          <p:cNvPr id="3" name="Content Placeholder 2"/>
          <p:cNvSpPr>
            <a:spLocks noGrp="1"/>
          </p:cNvSpPr>
          <p:nvPr>
            <p:ph idx="1"/>
          </p:nvPr>
        </p:nvSpPr>
        <p:spPr>
          <a:xfrm>
            <a:off x="457200" y="2362200"/>
            <a:ext cx="8229600" cy="3768725"/>
          </a:xfrm>
        </p:spPr>
        <p:txBody>
          <a:bodyPr/>
          <a:lstStyle/>
          <a:p>
            <a:pPr algn="ctr" eaLnBrk="1" hangingPunct="1">
              <a:lnSpc>
                <a:spcPct val="80000"/>
              </a:lnSpc>
              <a:buNone/>
              <a:defRPr/>
            </a:pPr>
            <a:r>
              <a:rPr lang="en-US" sz="2800" dirty="0" smtClean="0"/>
              <a:t>Leonard R. Stamm</a:t>
            </a:r>
          </a:p>
          <a:p>
            <a:pPr algn="ctr" eaLnBrk="1" hangingPunct="1">
              <a:lnSpc>
                <a:spcPct val="80000"/>
              </a:lnSpc>
              <a:buNone/>
              <a:defRPr/>
            </a:pPr>
            <a:r>
              <a:rPr lang="en-US" sz="2800" dirty="0" smtClean="0"/>
              <a:t>Goldstein &amp; Stamm, P.A.</a:t>
            </a:r>
          </a:p>
          <a:p>
            <a:pPr algn="ctr" eaLnBrk="1" hangingPunct="1">
              <a:lnSpc>
                <a:spcPct val="80000"/>
              </a:lnSpc>
              <a:buNone/>
              <a:defRPr/>
            </a:pPr>
            <a:r>
              <a:rPr lang="en-US" sz="2800" dirty="0" smtClean="0"/>
              <a:t>6301 Ivy Lane, Suite 504</a:t>
            </a:r>
          </a:p>
          <a:p>
            <a:pPr algn="ctr" eaLnBrk="1" hangingPunct="1">
              <a:lnSpc>
                <a:spcPct val="80000"/>
              </a:lnSpc>
              <a:buNone/>
              <a:defRPr/>
            </a:pPr>
            <a:r>
              <a:rPr lang="en-US" sz="2800" dirty="0" smtClean="0"/>
              <a:t>Greenbelt, Maryland 20770</a:t>
            </a:r>
          </a:p>
          <a:p>
            <a:pPr algn="ctr" eaLnBrk="1" hangingPunct="1">
              <a:lnSpc>
                <a:spcPct val="80000"/>
              </a:lnSpc>
              <a:buNone/>
              <a:defRPr/>
            </a:pPr>
            <a:r>
              <a:rPr lang="en-US" sz="2800" dirty="0" smtClean="0"/>
              <a:t>301-345-0122</a:t>
            </a:r>
          </a:p>
          <a:p>
            <a:pPr algn="ctr" eaLnBrk="1" hangingPunct="1">
              <a:lnSpc>
                <a:spcPct val="80000"/>
              </a:lnSpc>
              <a:buNone/>
              <a:defRPr/>
            </a:pPr>
            <a:r>
              <a:rPr lang="en-US" sz="2800" dirty="0" smtClean="0"/>
              <a:t>(fax) 301-441-4652</a:t>
            </a:r>
          </a:p>
          <a:p>
            <a:pPr algn="ctr" eaLnBrk="1" hangingPunct="1">
              <a:lnSpc>
                <a:spcPct val="80000"/>
              </a:lnSpc>
              <a:buNone/>
              <a:defRPr/>
            </a:pPr>
            <a:r>
              <a:rPr lang="en-US" sz="2800" dirty="0" smtClean="0">
                <a:hlinkClick r:id="rId2"/>
              </a:rPr>
              <a:t>lstamm@lstamm.com</a:t>
            </a:r>
            <a:endParaRPr lang="en-US" sz="2800" dirty="0" smtClean="0"/>
          </a:p>
          <a:p>
            <a:pPr algn="ctr" eaLnBrk="1" hangingPunct="1">
              <a:lnSpc>
                <a:spcPct val="80000"/>
              </a:lnSpc>
              <a:buNone/>
              <a:defRPr/>
            </a:pPr>
            <a:r>
              <a:rPr lang="en-US" sz="2800" dirty="0" smtClean="0">
                <a:hlinkClick r:id="rId3"/>
              </a:rPr>
              <a:t>www.lstamm.com</a:t>
            </a:r>
            <a:r>
              <a:rPr lang="en-US" sz="2800" dirty="0" smtClean="0"/>
              <a:t>  </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n-lt"/>
              </a:rPr>
              <a:t>Breath test history – some past/present issues</a:t>
            </a:r>
            <a:endParaRPr lang="en-US" sz="3200" dirty="0">
              <a:latin typeface="+mn-lt"/>
            </a:endParaRPr>
          </a:p>
        </p:txBody>
      </p:sp>
      <p:sp>
        <p:nvSpPr>
          <p:cNvPr id="3" name="Content Placeholder 2"/>
          <p:cNvSpPr>
            <a:spLocks noGrp="1"/>
          </p:cNvSpPr>
          <p:nvPr>
            <p:ph idx="1"/>
          </p:nvPr>
        </p:nvSpPr>
        <p:spPr>
          <a:xfrm>
            <a:off x="457200" y="1219200"/>
            <a:ext cx="8686800" cy="5638800"/>
          </a:xfrm>
        </p:spPr>
        <p:txBody>
          <a:bodyPr/>
          <a:lstStyle/>
          <a:p>
            <a:r>
              <a:rPr lang="en-US" sz="2800" dirty="0" smtClean="0"/>
              <a:t>20 minutes observation</a:t>
            </a:r>
          </a:p>
          <a:p>
            <a:r>
              <a:rPr lang="en-US" sz="2800" dirty="0" smtClean="0"/>
              <a:t>Disconnect</a:t>
            </a:r>
          </a:p>
          <a:p>
            <a:r>
              <a:rPr lang="en-US" sz="2800" dirty="0" smtClean="0"/>
              <a:t>Hiding the manufacturer of alcohol reference solutions</a:t>
            </a:r>
          </a:p>
          <a:p>
            <a:r>
              <a:rPr lang="en-US" sz="2800" dirty="0" smtClean="0"/>
              <a:t>Throwing out chromatograms of solution tests</a:t>
            </a:r>
          </a:p>
          <a:p>
            <a:r>
              <a:rPr lang="en-US" sz="2800" dirty="0" smtClean="0"/>
              <a:t>Throwing out initial certification records of </a:t>
            </a:r>
            <a:r>
              <a:rPr lang="en-US" sz="2800" dirty="0" err="1" smtClean="0"/>
              <a:t>Intox</a:t>
            </a:r>
            <a:r>
              <a:rPr lang="en-US" sz="2800" dirty="0" smtClean="0"/>
              <a:t> 3000</a:t>
            </a:r>
          </a:p>
          <a:p>
            <a:r>
              <a:rPr lang="en-US" sz="2800" dirty="0" smtClean="0"/>
              <a:t>Failing to identify technician who tested EC/IR during certification testing</a:t>
            </a:r>
          </a:p>
          <a:p>
            <a:r>
              <a:rPr lang="en-US" sz="2800" dirty="0" smtClean="0"/>
              <a:t>Failing to test solutions used during certification testing</a:t>
            </a:r>
          </a:p>
          <a:p>
            <a:endParaRPr lang="en-US" sz="2800" dirty="0" smtClean="0"/>
          </a:p>
          <a:p>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dirty="0" smtClean="0">
                <a:latin typeface="+mn-lt"/>
              </a:rPr>
              <a:t>Breath test history – some past/present issues</a:t>
            </a:r>
            <a:endParaRPr lang="en-US" sz="3200" dirty="0">
              <a:latin typeface="+mn-lt"/>
            </a:endParaRPr>
          </a:p>
        </p:txBody>
      </p:sp>
      <p:sp>
        <p:nvSpPr>
          <p:cNvPr id="3" name="Content Placeholder 2"/>
          <p:cNvSpPr>
            <a:spLocks noGrp="1"/>
          </p:cNvSpPr>
          <p:nvPr>
            <p:ph idx="1"/>
          </p:nvPr>
        </p:nvSpPr>
        <p:spPr>
          <a:xfrm>
            <a:off x="457200" y="1219200"/>
            <a:ext cx="8686800" cy="5638800"/>
          </a:xfrm>
        </p:spPr>
        <p:txBody>
          <a:bodyPr/>
          <a:lstStyle/>
          <a:p>
            <a:r>
              <a:rPr lang="en-US" sz="2800" dirty="0" smtClean="0"/>
              <a:t>Discovery violations</a:t>
            </a:r>
          </a:p>
          <a:p>
            <a:r>
              <a:rPr lang="en-US" sz="2800" dirty="0" smtClean="0"/>
              <a:t>Failure to comply with subpoena</a:t>
            </a:r>
          </a:p>
          <a:p>
            <a:r>
              <a:rPr lang="en-US" sz="2800" dirty="0" smtClean="0"/>
              <a:t>Destruction of evidence</a:t>
            </a:r>
          </a:p>
          <a:p>
            <a:r>
              <a:rPr lang="en-US" sz="2800" dirty="0" smtClean="0"/>
              <a:t>Backdating certification certificates</a:t>
            </a:r>
          </a:p>
          <a:p>
            <a:r>
              <a:rPr lang="en-US" sz="2800" dirty="0" smtClean="0"/>
              <a:t>Failure to properly test simulator thermometer – traceable to NIST</a:t>
            </a:r>
          </a:p>
          <a:p>
            <a:r>
              <a:rPr lang="en-US" sz="2800" dirty="0" smtClean="0"/>
              <a:t>Operator </a:t>
            </a:r>
            <a:r>
              <a:rPr lang="en-US" sz="2800" dirty="0" err="1" smtClean="0"/>
              <a:t>FTAs</a:t>
            </a:r>
            <a:endParaRPr lang="en-US" sz="2800" dirty="0" smtClean="0"/>
          </a:p>
          <a:p>
            <a:r>
              <a:rPr lang="en-US" sz="2800" dirty="0" smtClean="0"/>
              <a:t>Using calibration gas as validation gas</a:t>
            </a:r>
          </a:p>
          <a:p>
            <a:endParaRPr lang="en-US"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Maryland’s program</a:t>
            </a:r>
            <a:endParaRPr lang="en-US" sz="3200" dirty="0">
              <a:latin typeface="+mn-lt"/>
            </a:endParaRPr>
          </a:p>
        </p:txBody>
      </p:sp>
      <p:sp>
        <p:nvSpPr>
          <p:cNvPr id="3" name="Content Placeholder 2"/>
          <p:cNvSpPr>
            <a:spLocks noGrp="1"/>
          </p:cNvSpPr>
          <p:nvPr>
            <p:ph idx="1"/>
          </p:nvPr>
        </p:nvSpPr>
        <p:spPr/>
        <p:txBody>
          <a:bodyPr/>
          <a:lstStyle/>
          <a:p>
            <a:r>
              <a:rPr lang="en-US" sz="2800" dirty="0" smtClean="0"/>
              <a:t>Foundation –</a:t>
            </a:r>
          </a:p>
          <a:p>
            <a:pPr lvl="1"/>
            <a:r>
              <a:rPr lang="en-US" sz="2800" dirty="0" smtClean="0"/>
              <a:t>Casper v. State, 70 Md. App. 576, 521 A.2d 1281 (1987)</a:t>
            </a:r>
          </a:p>
          <a:p>
            <a:pPr lvl="2"/>
            <a:r>
              <a:rPr lang="en-US" sz="2800" dirty="0" smtClean="0"/>
              <a:t>Operator certified</a:t>
            </a:r>
          </a:p>
          <a:p>
            <a:pPr lvl="2"/>
            <a:r>
              <a:rPr lang="en-US" sz="2800" dirty="0" smtClean="0"/>
              <a:t>Test within 2 hours of apprehension</a:t>
            </a:r>
          </a:p>
          <a:p>
            <a:pPr lvl="2"/>
            <a:r>
              <a:rPr lang="en-US" sz="2800" dirty="0" smtClean="0"/>
              <a:t>Equipment approved by the toxicologist – Courts &amp; Judicial Proceedings Article § 10-304(b)</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pPr lvl="2"/>
            <a:r>
              <a:rPr lang="en-US" sz="3200" dirty="0" smtClean="0"/>
              <a:t>Equipment approved by the toxicologist – Courts &amp; Judicial Proceedings Article § 10-304(b)</a:t>
            </a:r>
            <a:endParaRPr lang="en-US" sz="3200" dirty="0"/>
          </a:p>
        </p:txBody>
      </p:sp>
      <p:sp>
        <p:nvSpPr>
          <p:cNvPr id="3" name="Content Placeholder 2"/>
          <p:cNvSpPr>
            <a:spLocks noGrp="1"/>
          </p:cNvSpPr>
          <p:nvPr>
            <p:ph idx="1"/>
          </p:nvPr>
        </p:nvSpPr>
        <p:spPr>
          <a:xfrm>
            <a:off x="457200" y="2133600"/>
            <a:ext cx="8534400" cy="4530725"/>
          </a:xfrm>
        </p:spPr>
        <p:txBody>
          <a:bodyPr/>
          <a:lstStyle/>
          <a:p>
            <a:r>
              <a:rPr lang="en-US" sz="2800" dirty="0" smtClean="0"/>
              <a:t>Approval is prima facie proof of accuracy and reliability - Casper</a:t>
            </a:r>
          </a:p>
          <a:p>
            <a:pPr lvl="1"/>
            <a:r>
              <a:rPr lang="en-US" sz="2800" dirty="0" smtClean="0"/>
              <a:t>Evidence showing unreliability may shift the burden of proving reliability back to the State and if not met – test may be excluded - Casper</a:t>
            </a:r>
          </a:p>
          <a:p>
            <a:r>
              <a:rPr lang="en-US" sz="2800" dirty="0" smtClean="0"/>
              <a:t>May be proved by a certificate signed by the toxicologist without the toxicologist appearing in court</a:t>
            </a:r>
          </a:p>
          <a:p>
            <a:pPr lvl="1"/>
            <a:r>
              <a:rPr lang="en-US" sz="2800" dirty="0" smtClean="0"/>
              <a:t>Certificate is prima facie proof of approval</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550987"/>
          </a:xfrm>
        </p:spPr>
        <p:txBody>
          <a:bodyPr/>
          <a:lstStyle/>
          <a:p>
            <a:pPr lvl="2"/>
            <a:r>
              <a:rPr lang="en-US" sz="3200" dirty="0" smtClean="0"/>
              <a:t>Certificates violate Confrontation Clause</a:t>
            </a:r>
            <a:endParaRPr lang="en-US" sz="3200" dirty="0"/>
          </a:p>
        </p:txBody>
      </p:sp>
      <p:sp>
        <p:nvSpPr>
          <p:cNvPr id="3" name="Content Placeholder 2"/>
          <p:cNvSpPr>
            <a:spLocks noGrp="1"/>
          </p:cNvSpPr>
          <p:nvPr>
            <p:ph idx="1"/>
          </p:nvPr>
        </p:nvSpPr>
        <p:spPr>
          <a:xfrm>
            <a:off x="457200" y="2133600"/>
            <a:ext cx="8534400" cy="4530725"/>
          </a:xfrm>
        </p:spPr>
        <p:txBody>
          <a:bodyPr/>
          <a:lstStyle/>
          <a:p>
            <a:r>
              <a:rPr lang="en-US" sz="2800" dirty="0" smtClean="0"/>
              <a:t>Melendez-Diaz v. Massachusetts</a:t>
            </a:r>
          </a:p>
          <a:p>
            <a:r>
              <a:rPr lang="en-US" sz="2800" dirty="0" err="1" smtClean="0"/>
              <a:t>Bullcoming</a:t>
            </a:r>
            <a:r>
              <a:rPr lang="en-US" sz="2800" dirty="0" smtClean="0"/>
              <a:t> v. New Mexico</a:t>
            </a:r>
          </a:p>
          <a:p>
            <a:r>
              <a:rPr lang="en-US" sz="2800" dirty="0" smtClean="0"/>
              <a:t>Certificate is a testimonial statement</a:t>
            </a:r>
          </a:p>
          <a:p>
            <a:r>
              <a:rPr lang="en-US" sz="2800" dirty="0" smtClean="0"/>
              <a:t>Certificates are affidavits</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03828ecirapproval.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81200" y="0"/>
            <a:ext cx="5299075"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Tahoma"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3642</TotalTime>
  <Words>1413</Words>
  <Application>Microsoft Macintosh PowerPoint</Application>
  <PresentationFormat>On-screen Show (4:3)</PresentationFormat>
  <Paragraphs>152</Paragraphs>
  <Slides>38</Slides>
  <Notes>0</Notes>
  <HiddenSlides>0</HiddenSlides>
  <MMClips>0</MMClips>
  <ScaleCrop>false</ScaleCrop>
  <HeadingPairs>
    <vt:vector size="4" baseType="variant">
      <vt:variant>
        <vt:lpstr>Design Template</vt:lpstr>
      </vt:variant>
      <vt:variant>
        <vt:i4>1</vt:i4>
      </vt:variant>
      <vt:variant>
        <vt:lpstr>Slide Titles</vt:lpstr>
      </vt:variant>
      <vt:variant>
        <vt:i4>38</vt:i4>
      </vt:variant>
    </vt:vector>
  </HeadingPairs>
  <TitlesOfParts>
    <vt:vector size="39" baseType="lpstr">
      <vt:lpstr>Balance</vt:lpstr>
      <vt:lpstr>Slide 1</vt:lpstr>
      <vt:lpstr>Intox EC/IR II</vt:lpstr>
      <vt:lpstr>Breath test history – some past/present issues</vt:lpstr>
      <vt:lpstr>Breath test history – some past/present issues</vt:lpstr>
      <vt:lpstr>Breath test history – some past/present issues</vt:lpstr>
      <vt:lpstr>Maryland’s program</vt:lpstr>
      <vt:lpstr>Equipment approved by the toxicologist – Courts &amp; Judicial Proceedings Article § 10-304(b)</vt:lpstr>
      <vt:lpstr>Certificates violate Confrontation Clause</vt:lpstr>
      <vt:lpstr>Slide 9</vt:lpstr>
      <vt:lpstr>Slide 10</vt:lpstr>
      <vt:lpstr>Slide 11</vt:lpstr>
      <vt:lpstr>Requirements for Authenticity</vt:lpstr>
      <vt:lpstr>Requirements for Authenticity</vt:lpstr>
      <vt:lpstr>Requirements for Authenticity</vt:lpstr>
      <vt:lpstr>Courts &amp; Judicial Proceedings Article, § 10-204</vt:lpstr>
      <vt:lpstr>Courts &amp; Judicial Proceedings Article, § 10-204</vt:lpstr>
      <vt:lpstr>But can the prima facie evidence of approval be rebutted?</vt:lpstr>
      <vt:lpstr>But can the prima facie evidence of approval be rebutted?</vt:lpstr>
      <vt:lpstr>But can the prima facie evidence of approval be rebutted?</vt:lpstr>
      <vt:lpstr>But can the prima facie evidence of approval be rebutted?</vt:lpstr>
      <vt:lpstr>But can the prima facie evidence of approval be rebutted?</vt:lpstr>
      <vt:lpstr>What discovery revealed</vt:lpstr>
      <vt:lpstr>What discovery revealed</vt:lpstr>
      <vt:lpstr>What discovery revealed</vt:lpstr>
      <vt:lpstr>Slide 25</vt:lpstr>
      <vt:lpstr>What discovery revealed</vt:lpstr>
      <vt:lpstr>Slide 27</vt:lpstr>
      <vt:lpstr>Slide 28</vt:lpstr>
      <vt:lpstr>Slide 29</vt:lpstr>
      <vt:lpstr>Slide 30</vt:lpstr>
      <vt:lpstr>If approvals are accepted, can prima facie reliability be rebutted?</vt:lpstr>
      <vt:lpstr>Virginia</vt:lpstr>
      <vt:lpstr>Virginia</vt:lpstr>
      <vt:lpstr>Virginia</vt:lpstr>
      <vt:lpstr>Virginia</vt:lpstr>
      <vt:lpstr>Virginia</vt:lpstr>
      <vt:lpstr>Virginia</vt:lpstr>
      <vt:lpstr>The end!</vt:lpstr>
    </vt:vector>
  </TitlesOfParts>
  <Manager/>
  <Company>Goldstein &amp; Stamm, P.A.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Intox EC/IR II</dc:title>
  <dc:subject/>
  <dc:creator>Leonard Stamm</dc:creator>
  <cp:keywords/>
  <dc:description/>
  <cp:lastModifiedBy>Leonard Stamm</cp:lastModifiedBy>
  <cp:revision>101</cp:revision>
  <cp:lastPrinted>2011-03-24T20:00:29Z</cp:lastPrinted>
  <dcterms:created xsi:type="dcterms:W3CDTF">2012-03-23T12:16:08Z</dcterms:created>
  <dcterms:modified xsi:type="dcterms:W3CDTF">2012-03-23T13:10:15Z</dcterms:modified>
  <cp:category/>
</cp:coreProperties>
</file>