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82.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8" r:id="rId1"/>
  </p:sldMasterIdLst>
  <p:notesMasterIdLst>
    <p:notesMasterId r:id="rId89"/>
  </p:notesMasterIdLst>
  <p:handoutMasterIdLst>
    <p:handoutMasterId r:id="rId90"/>
  </p:handoutMasterIdLst>
  <p:sldIdLst>
    <p:sldId id="256" r:id="rId2"/>
    <p:sldId id="450" r:id="rId3"/>
    <p:sldId id="473" r:id="rId4"/>
    <p:sldId id="464" r:id="rId5"/>
    <p:sldId id="523" r:id="rId6"/>
    <p:sldId id="465" r:id="rId7"/>
    <p:sldId id="466" r:id="rId8"/>
    <p:sldId id="467" r:id="rId9"/>
    <p:sldId id="468" r:id="rId10"/>
    <p:sldId id="469" r:id="rId11"/>
    <p:sldId id="470" r:id="rId12"/>
    <p:sldId id="471" r:id="rId13"/>
    <p:sldId id="497" r:id="rId14"/>
    <p:sldId id="498" r:id="rId15"/>
    <p:sldId id="499" r:id="rId16"/>
    <p:sldId id="500" r:id="rId17"/>
    <p:sldId id="501" r:id="rId18"/>
    <p:sldId id="502" r:id="rId19"/>
    <p:sldId id="503" r:id="rId20"/>
    <p:sldId id="504" r:id="rId21"/>
    <p:sldId id="505" r:id="rId22"/>
    <p:sldId id="506" r:id="rId23"/>
    <p:sldId id="510" r:id="rId24"/>
    <p:sldId id="511" r:id="rId25"/>
    <p:sldId id="512" r:id="rId26"/>
    <p:sldId id="515" r:id="rId27"/>
    <p:sldId id="509" r:id="rId28"/>
    <p:sldId id="516" r:id="rId29"/>
    <p:sldId id="525" r:id="rId30"/>
    <p:sldId id="517" r:id="rId31"/>
    <p:sldId id="520" r:id="rId32"/>
    <p:sldId id="524" r:id="rId33"/>
    <p:sldId id="521" r:id="rId34"/>
    <p:sldId id="522" r:id="rId35"/>
    <p:sldId id="475" r:id="rId36"/>
    <p:sldId id="476" r:id="rId37"/>
    <p:sldId id="477" r:id="rId38"/>
    <p:sldId id="478" r:id="rId39"/>
    <p:sldId id="479" r:id="rId40"/>
    <p:sldId id="451" r:id="rId41"/>
    <p:sldId id="452" r:id="rId42"/>
    <p:sldId id="480" r:id="rId43"/>
    <p:sldId id="481" r:id="rId44"/>
    <p:sldId id="482" r:id="rId45"/>
    <p:sldId id="485" r:id="rId46"/>
    <p:sldId id="486" r:id="rId47"/>
    <p:sldId id="487" r:id="rId48"/>
    <p:sldId id="488" r:id="rId49"/>
    <p:sldId id="489" r:id="rId50"/>
    <p:sldId id="518" r:id="rId51"/>
    <p:sldId id="519" r:id="rId52"/>
    <p:sldId id="495" r:id="rId53"/>
    <p:sldId id="496" r:id="rId54"/>
    <p:sldId id="455" r:id="rId55"/>
    <p:sldId id="456" r:id="rId56"/>
    <p:sldId id="457" r:id="rId57"/>
    <p:sldId id="458" r:id="rId58"/>
    <p:sldId id="459" r:id="rId59"/>
    <p:sldId id="460" r:id="rId60"/>
    <p:sldId id="508" r:id="rId61"/>
    <p:sldId id="461" r:id="rId62"/>
    <p:sldId id="462" r:id="rId63"/>
    <p:sldId id="447" r:id="rId64"/>
    <p:sldId id="427" r:id="rId65"/>
    <p:sldId id="429" r:id="rId66"/>
    <p:sldId id="444" r:id="rId67"/>
    <p:sldId id="416" r:id="rId68"/>
    <p:sldId id="433" r:id="rId69"/>
    <p:sldId id="434" r:id="rId70"/>
    <p:sldId id="418" r:id="rId71"/>
    <p:sldId id="419" r:id="rId72"/>
    <p:sldId id="441" r:id="rId73"/>
    <p:sldId id="420" r:id="rId74"/>
    <p:sldId id="421" r:id="rId75"/>
    <p:sldId id="422" r:id="rId76"/>
    <p:sldId id="423" r:id="rId77"/>
    <p:sldId id="424" r:id="rId78"/>
    <p:sldId id="435" r:id="rId79"/>
    <p:sldId id="442" r:id="rId80"/>
    <p:sldId id="437" r:id="rId81"/>
    <p:sldId id="440" r:id="rId82"/>
    <p:sldId id="490" r:id="rId83"/>
    <p:sldId id="491" r:id="rId84"/>
    <p:sldId id="492" r:id="rId85"/>
    <p:sldId id="493" r:id="rId86"/>
    <p:sldId id="494" r:id="rId87"/>
    <p:sldId id="526" r:id="rId88"/>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Tahoma" pitchFamily="-1" charset="0"/>
        <a:ea typeface="+mn-ea"/>
        <a:cs typeface="+mn-cs"/>
      </a:defRPr>
    </a:lvl1pPr>
    <a:lvl2pPr marL="457200" algn="l" rtl="0" eaLnBrk="0" fontAlgn="base" hangingPunct="0">
      <a:spcBef>
        <a:spcPct val="0"/>
      </a:spcBef>
      <a:spcAft>
        <a:spcPct val="0"/>
      </a:spcAft>
      <a:defRPr b="1" kern="1200">
        <a:solidFill>
          <a:schemeClr val="tx1"/>
        </a:solidFill>
        <a:latin typeface="Tahoma" pitchFamily="-1" charset="0"/>
        <a:ea typeface="+mn-ea"/>
        <a:cs typeface="+mn-cs"/>
      </a:defRPr>
    </a:lvl2pPr>
    <a:lvl3pPr marL="914400" algn="l" rtl="0" eaLnBrk="0" fontAlgn="base" hangingPunct="0">
      <a:spcBef>
        <a:spcPct val="0"/>
      </a:spcBef>
      <a:spcAft>
        <a:spcPct val="0"/>
      </a:spcAft>
      <a:defRPr b="1" kern="1200">
        <a:solidFill>
          <a:schemeClr val="tx1"/>
        </a:solidFill>
        <a:latin typeface="Tahoma" pitchFamily="-1"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1"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1" charset="0"/>
        <a:ea typeface="+mn-ea"/>
        <a:cs typeface="+mn-cs"/>
      </a:defRPr>
    </a:lvl5pPr>
    <a:lvl6pPr marL="2286000" algn="l" defTabSz="457200" rtl="0" eaLnBrk="1" latinLnBrk="0" hangingPunct="1">
      <a:defRPr b="1" kern="1200">
        <a:solidFill>
          <a:schemeClr val="tx1"/>
        </a:solidFill>
        <a:latin typeface="Tahoma" pitchFamily="-1" charset="0"/>
        <a:ea typeface="+mn-ea"/>
        <a:cs typeface="+mn-cs"/>
      </a:defRPr>
    </a:lvl6pPr>
    <a:lvl7pPr marL="2743200" algn="l" defTabSz="457200" rtl="0" eaLnBrk="1" latinLnBrk="0" hangingPunct="1">
      <a:defRPr b="1" kern="1200">
        <a:solidFill>
          <a:schemeClr val="tx1"/>
        </a:solidFill>
        <a:latin typeface="Tahoma" pitchFamily="-1" charset="0"/>
        <a:ea typeface="+mn-ea"/>
        <a:cs typeface="+mn-cs"/>
      </a:defRPr>
    </a:lvl7pPr>
    <a:lvl8pPr marL="3200400" algn="l" defTabSz="457200" rtl="0" eaLnBrk="1" latinLnBrk="0" hangingPunct="1">
      <a:defRPr b="1" kern="1200">
        <a:solidFill>
          <a:schemeClr val="tx1"/>
        </a:solidFill>
        <a:latin typeface="Tahoma" pitchFamily="-1" charset="0"/>
        <a:ea typeface="+mn-ea"/>
        <a:cs typeface="+mn-cs"/>
      </a:defRPr>
    </a:lvl8pPr>
    <a:lvl9pPr marL="3657600" algn="l" defTabSz="457200" rtl="0" eaLnBrk="1" latinLnBrk="0" hangingPunct="1">
      <a:defRPr b="1" kern="1200">
        <a:solidFill>
          <a:schemeClr val="tx1"/>
        </a:solidFill>
        <a:latin typeface="Tahoma"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bw" scaleToFitPaper="1" frameSlides="1"/>
  <p:showPr showNarration="1" useTimings="0">
    <p:present/>
    <p:sldAll/>
    <p:penClr>
      <a:schemeClr val="tx1"/>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94591" autoAdjust="0"/>
  </p:normalViewPr>
  <p:slideViewPr>
    <p:cSldViewPr>
      <p:cViewPr>
        <p:scale>
          <a:sx n="100" d="100"/>
          <a:sy n="100" d="100"/>
        </p:scale>
        <p:origin x="-1128" y="-424"/>
      </p:cViewPr>
      <p:guideLst>
        <p:guide orient="horz" pos="2160"/>
        <p:guide pos="2880"/>
      </p:guideLst>
    </p:cSldViewPr>
  </p:slideViewPr>
  <p:outlineViewPr>
    <p:cViewPr>
      <p:scale>
        <a:sx n="33" d="100"/>
        <a:sy n="33" d="100"/>
      </p:scale>
      <p:origin x="0" y="7688"/>
    </p:cViewPr>
  </p:outlineViewPr>
  <p:notesTextViewPr>
    <p:cViewPr>
      <p:scale>
        <a:sx n="100" d="100"/>
        <a:sy n="100" d="100"/>
      </p:scale>
      <p:origin x="0" y="0"/>
    </p:cViewPr>
  </p:notesTextViewPr>
  <p:sorterViewPr>
    <p:cViewPr>
      <p:scale>
        <a:sx n="66" d="100"/>
        <a:sy n="66" d="100"/>
      </p:scale>
      <p:origin x="0" y="432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181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181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181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AB2DDCA5-1B9A-C54E-869B-F76BF5F686E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478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781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78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478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485C66C1-0F54-1143-B388-5075D7249B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26"/>
          <p:cNvSpPr>
            <a:spLocks noGrp="1" noRot="1" noChangeAspect="1" noChangeArrowheads="1"/>
          </p:cNvSpPr>
          <p:nvPr>
            <p:ph type="sldImg"/>
          </p:nvPr>
        </p:nvSpPr>
        <p:spPr>
          <a:xfrm>
            <a:off x="1257300" y="719138"/>
            <a:ext cx="4800600" cy="3600450"/>
          </a:xfrm>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 charset="0"/>
                <a:ea typeface="ＭＳ Ｐゴシック" pitchFamily="-1" charset="-128"/>
                <a:cs typeface="ＭＳ Ｐゴシック" pitchFamily="-1" charset="-128"/>
              </a:rPr>
              <a:t>Horizontal</a:t>
            </a:r>
            <a:r>
              <a:rPr lang="en-US" baseline="0" dirty="0" smtClean="0">
                <a:latin typeface="Times New Roman" pitchFamily="-1" charset="0"/>
                <a:ea typeface="ＭＳ Ｐゴシック" pitchFamily="-1" charset="-128"/>
                <a:cs typeface="ＭＳ Ｐゴシック" pitchFamily="-1" charset="-128"/>
              </a:rPr>
              <a:t> gaze nostalgia!</a:t>
            </a:r>
          </a:p>
          <a:p>
            <a:r>
              <a:rPr lang="en-US" baseline="0" dirty="0" smtClean="0">
                <a:latin typeface="Times New Roman" pitchFamily="-1" charset="0"/>
                <a:ea typeface="ＭＳ Ｐゴシック" pitchFamily="-1" charset="-128"/>
                <a:cs typeface="ＭＳ Ｐゴシック" pitchFamily="-1" charset="-128"/>
              </a:rPr>
              <a:t>And cross from jury trial</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45</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46</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47</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48</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49</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DD72791-9F43-1F48-B3EC-DA3B9D3841E3}" type="slidenum">
              <a:rPr lang="en-US">
                <a:latin typeface="Times New Roman" pitchFamily="-1" charset="0"/>
              </a:rPr>
              <a:pPr/>
              <a:t>52</a:t>
            </a:fld>
            <a:endParaRPr lang="en-US">
              <a:latin typeface="Times New Roman" pitchFamily="-1" charset="0"/>
            </a:endParaRPr>
          </a:p>
        </p:txBody>
      </p:sp>
      <p:sp>
        <p:nvSpPr>
          <p:cNvPr id="107523" name="Rectangle 2"/>
          <p:cNvSpPr>
            <a:spLocks noGrp="1" noRot="1" noChangeAspect="1" noChangeArrowheads="1"/>
          </p:cNvSpPr>
          <p:nvPr>
            <p:ph type="sldImg"/>
          </p:nvPr>
        </p:nvSpPr>
        <p:spPr>
          <a:xfrm>
            <a:off x="1258888" y="719138"/>
            <a:ext cx="4800600" cy="3600450"/>
          </a:xfrm>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53</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D500B99-C898-0A40-B05A-0A43AC86CCF3}" type="slidenum">
              <a:rPr lang="en-US">
                <a:latin typeface="Times New Roman" pitchFamily="-1" charset="0"/>
              </a:rPr>
              <a:pPr/>
              <a:t>54</a:t>
            </a:fld>
            <a:endParaRPr lang="en-US">
              <a:latin typeface="Times New Roman" pitchFamily="-1" charset="0"/>
            </a:endParaRPr>
          </a:p>
        </p:txBody>
      </p:sp>
      <p:sp>
        <p:nvSpPr>
          <p:cNvPr id="111619" name="Rectangle 2"/>
          <p:cNvSpPr>
            <a:spLocks noGrp="1" noRot="1" noChangeAspect="1" noChangeArrowheads="1"/>
          </p:cNvSpPr>
          <p:nvPr>
            <p:ph type="sldImg"/>
          </p:nvPr>
        </p:nvSpPr>
        <p:spPr>
          <a:xfrm>
            <a:off x="1258888" y="719138"/>
            <a:ext cx="4800600" cy="3600450"/>
          </a:xfrm>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CA6AD02-01EC-DF46-8291-86BACDC69639}" type="slidenum">
              <a:rPr lang="en-US">
                <a:latin typeface="Times New Roman" pitchFamily="-1" charset="0"/>
              </a:rPr>
              <a:pPr/>
              <a:t>55</a:t>
            </a:fld>
            <a:endParaRPr lang="en-US">
              <a:latin typeface="Times New Roman" pitchFamily="-1" charset="0"/>
            </a:endParaRPr>
          </a:p>
        </p:txBody>
      </p:sp>
      <p:sp>
        <p:nvSpPr>
          <p:cNvPr id="113667" name="Rectangle 2"/>
          <p:cNvSpPr>
            <a:spLocks noGrp="1" noRot="1" noChangeAspect="1" noChangeArrowheads="1"/>
          </p:cNvSpPr>
          <p:nvPr>
            <p:ph type="sldImg"/>
          </p:nvPr>
        </p:nvSpPr>
        <p:spPr>
          <a:xfrm>
            <a:off x="1258888" y="719138"/>
            <a:ext cx="4800600" cy="3600450"/>
          </a:xfrm>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F9D2E5E-995F-0648-A33D-3C169B302F53}" type="slidenum">
              <a:rPr lang="en-US">
                <a:latin typeface="Times New Roman" pitchFamily="-1" charset="0"/>
              </a:rPr>
              <a:pPr/>
              <a:t>56</a:t>
            </a:fld>
            <a:endParaRPr lang="en-US">
              <a:latin typeface="Times New Roman" pitchFamily="-1" charset="0"/>
            </a:endParaRPr>
          </a:p>
        </p:txBody>
      </p:sp>
      <p:sp>
        <p:nvSpPr>
          <p:cNvPr id="115715" name="Rectangle 2"/>
          <p:cNvSpPr>
            <a:spLocks noGrp="1" noRot="1" noChangeAspect="1" noChangeArrowheads="1"/>
          </p:cNvSpPr>
          <p:nvPr>
            <p:ph type="sldImg"/>
          </p:nvPr>
        </p:nvSpPr>
        <p:spPr>
          <a:xfrm>
            <a:off x="1258888" y="719138"/>
            <a:ext cx="4800600" cy="3600450"/>
          </a:xfrm>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26"/>
          <p:cNvSpPr>
            <a:spLocks noGrp="1" noRot="1" noChangeAspect="1" noChangeArrowheads="1"/>
          </p:cNvSpPr>
          <p:nvPr>
            <p:ph type="sldImg"/>
          </p:nvPr>
        </p:nvSpPr>
        <p:spPr>
          <a:xfrm>
            <a:off x="1257300" y="719138"/>
            <a:ext cx="4800600" cy="3600450"/>
          </a:xfrm>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 charset="0"/>
                <a:ea typeface="ＭＳ Ｐゴシック" pitchFamily="-1" charset="-128"/>
                <a:cs typeface="ＭＳ Ｐゴシック" pitchFamily="-1" charset="-128"/>
              </a:rPr>
              <a:t>Horizontal</a:t>
            </a:r>
            <a:r>
              <a:rPr lang="en-US" baseline="0" dirty="0" smtClean="0">
                <a:latin typeface="Times New Roman" pitchFamily="-1" charset="0"/>
                <a:ea typeface="ＭＳ Ｐゴシック" pitchFamily="-1" charset="-128"/>
                <a:cs typeface="ＭＳ Ｐゴシック" pitchFamily="-1" charset="-128"/>
              </a:rPr>
              <a:t> gaze nostalgia!</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6FB1247-7810-0245-A084-211B1155C3B1}" type="slidenum">
              <a:rPr lang="en-US">
                <a:latin typeface="Times New Roman" pitchFamily="-1" charset="0"/>
              </a:rPr>
              <a:pPr/>
              <a:t>57</a:t>
            </a:fld>
            <a:endParaRPr lang="en-US">
              <a:latin typeface="Times New Roman" pitchFamily="-1" charset="0"/>
            </a:endParaRPr>
          </a:p>
        </p:txBody>
      </p:sp>
      <p:sp>
        <p:nvSpPr>
          <p:cNvPr id="117763" name="Rectangle 2"/>
          <p:cNvSpPr>
            <a:spLocks noGrp="1" noRot="1" noChangeAspect="1" noChangeArrowheads="1"/>
          </p:cNvSpPr>
          <p:nvPr>
            <p:ph type="sldImg"/>
          </p:nvPr>
        </p:nvSpPr>
        <p:spPr>
          <a:xfrm>
            <a:off x="1258888" y="719138"/>
            <a:ext cx="4800600" cy="360045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E463316-1A7D-1E48-8110-03EB9C803396}" type="slidenum">
              <a:rPr lang="en-US">
                <a:latin typeface="Times New Roman" pitchFamily="-1" charset="0"/>
              </a:rPr>
              <a:pPr/>
              <a:t>58</a:t>
            </a:fld>
            <a:endParaRPr lang="en-US">
              <a:latin typeface="Times New Roman" pitchFamily="-1" charset="0"/>
            </a:endParaRPr>
          </a:p>
        </p:txBody>
      </p:sp>
      <p:sp>
        <p:nvSpPr>
          <p:cNvPr id="119811" name="Rectangle 2"/>
          <p:cNvSpPr>
            <a:spLocks noGrp="1" noRot="1" noChangeAspect="1" noChangeArrowheads="1"/>
          </p:cNvSpPr>
          <p:nvPr>
            <p:ph type="sldImg"/>
          </p:nvPr>
        </p:nvSpPr>
        <p:spPr>
          <a:xfrm>
            <a:off x="1258888" y="719138"/>
            <a:ext cx="4800600" cy="3600450"/>
          </a:xfrm>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A3FD310-4466-0144-B72A-7E5B34102CB0}" type="slidenum">
              <a:rPr lang="en-US">
                <a:latin typeface="Times New Roman" pitchFamily="-1" charset="0"/>
              </a:rPr>
              <a:pPr/>
              <a:t>59</a:t>
            </a:fld>
            <a:endParaRPr lang="en-US">
              <a:latin typeface="Times New Roman" pitchFamily="-1" charset="0"/>
            </a:endParaRPr>
          </a:p>
        </p:txBody>
      </p:sp>
      <p:sp>
        <p:nvSpPr>
          <p:cNvPr id="121859" name="Rectangle 2"/>
          <p:cNvSpPr>
            <a:spLocks noGrp="1" noRot="1" noChangeAspect="1" noChangeArrowheads="1"/>
          </p:cNvSpPr>
          <p:nvPr>
            <p:ph type="sldImg"/>
          </p:nvPr>
        </p:nvSpPr>
        <p:spPr>
          <a:xfrm>
            <a:off x="1258888" y="719138"/>
            <a:ext cx="4800600" cy="3600450"/>
          </a:xfrm>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A2F3D41-4FCA-0543-8432-2A6CAF0FD908}" type="slidenum">
              <a:rPr lang="en-US">
                <a:latin typeface="Times New Roman" pitchFamily="-1" charset="0"/>
              </a:rPr>
              <a:pPr/>
              <a:t>61</a:t>
            </a:fld>
            <a:endParaRPr lang="en-US">
              <a:latin typeface="Times New Roman" pitchFamily="-1" charset="0"/>
            </a:endParaRPr>
          </a:p>
        </p:txBody>
      </p:sp>
      <p:sp>
        <p:nvSpPr>
          <p:cNvPr id="123907" name="Rectangle 2"/>
          <p:cNvSpPr>
            <a:spLocks noGrp="1" noRot="1" noChangeAspect="1" noChangeArrowheads="1"/>
          </p:cNvSpPr>
          <p:nvPr>
            <p:ph type="sldImg"/>
          </p:nvPr>
        </p:nvSpPr>
        <p:spPr>
          <a:xfrm>
            <a:off x="1258888" y="719138"/>
            <a:ext cx="4800600" cy="36004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Rot="1" noChangeAspect="1" noChangeArrowheads="1"/>
          </p:cNvSpPr>
          <p:nvPr>
            <p:ph type="sldImg"/>
          </p:nvPr>
        </p:nvSpPr>
        <p:spPr>
          <a:xfrm>
            <a:off x="1257300" y="719138"/>
            <a:ext cx="4800600" cy="3600450"/>
          </a:xfrm>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258888" y="719138"/>
            <a:ext cx="4800600" cy="3600450"/>
          </a:xfrm>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1258888" y="719138"/>
            <a:ext cx="4800600" cy="3600450"/>
          </a:xfrm>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9C3E547-A487-674D-99E2-B07826058D73}" type="slidenum">
              <a:rPr lang="en-US">
                <a:latin typeface="Arial" pitchFamily="-1" charset="0"/>
              </a:rPr>
              <a:pPr/>
              <a:t>67</a:t>
            </a:fld>
            <a:endParaRPr lang="en-US">
              <a:latin typeface="Arial" pitchFamily="-1" charset="0"/>
            </a:endParaRPr>
          </a:p>
        </p:txBody>
      </p:sp>
      <p:sp>
        <p:nvSpPr>
          <p:cNvPr id="29699"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DF644CD3-3232-0D48-98BA-0FB26595D351}" type="slidenum">
              <a:rPr lang="en-US" sz="1300" b="0">
                <a:ea typeface="ＭＳ Ｐゴシック" pitchFamily="-1" charset="-128"/>
                <a:cs typeface="ＭＳ Ｐゴシック" pitchFamily="-1" charset="-128"/>
              </a:rPr>
              <a:pPr algn="r" defTabSz="966788"/>
              <a:t>67</a:t>
            </a:fld>
            <a:endParaRPr lang="en-US" sz="1300" b="0">
              <a:ea typeface="ＭＳ Ｐゴシック" pitchFamily="-1" charset="-128"/>
              <a:cs typeface="ＭＳ Ｐゴシック" pitchFamily="-1" charset="-128"/>
            </a:endParaRPr>
          </a:p>
        </p:txBody>
      </p:sp>
      <p:sp>
        <p:nvSpPr>
          <p:cNvPr id="29700" name="Rectangle 1026"/>
          <p:cNvSpPr>
            <a:spLocks noGrp="1" noRot="1" noChangeAspect="1" noChangeArrowheads="1" noTextEdit="1"/>
          </p:cNvSpPr>
          <p:nvPr>
            <p:ph type="sldImg"/>
          </p:nvPr>
        </p:nvSpPr>
        <p:spPr>
          <a:xfrm>
            <a:off x="1258888" y="720725"/>
            <a:ext cx="4800600" cy="3600450"/>
          </a:xfrm>
          <a:ln/>
        </p:spPr>
      </p:sp>
      <p:sp>
        <p:nvSpPr>
          <p:cNvPr id="29701"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02CF4EF-B41E-4A46-91B0-02D56E976C02}" type="slidenum">
              <a:rPr lang="en-US">
                <a:latin typeface="Arial" pitchFamily="-1" charset="0"/>
              </a:rPr>
              <a:pPr/>
              <a:t>68</a:t>
            </a:fld>
            <a:endParaRPr lang="en-US">
              <a:latin typeface="Arial" pitchFamily="-1" charset="0"/>
            </a:endParaRPr>
          </a:p>
        </p:txBody>
      </p:sp>
      <p:sp>
        <p:nvSpPr>
          <p:cNvPr id="31747"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603BAB4F-70AC-3641-934B-4CE5FC310B96}" type="slidenum">
              <a:rPr lang="en-US" sz="1300" b="0">
                <a:ea typeface="ＭＳ Ｐゴシック" pitchFamily="-1" charset="-128"/>
                <a:cs typeface="ＭＳ Ｐゴシック" pitchFamily="-1" charset="-128"/>
              </a:rPr>
              <a:pPr algn="r" defTabSz="966788"/>
              <a:t>68</a:t>
            </a:fld>
            <a:endParaRPr lang="en-US" sz="1300" b="0">
              <a:ea typeface="ＭＳ Ｐゴシック" pitchFamily="-1" charset="-128"/>
              <a:cs typeface="ＭＳ Ｐゴシック" pitchFamily="-1" charset="-128"/>
            </a:endParaRPr>
          </a:p>
        </p:txBody>
      </p:sp>
      <p:sp>
        <p:nvSpPr>
          <p:cNvPr id="31748" name="Rectangle 1026"/>
          <p:cNvSpPr>
            <a:spLocks noGrp="1" noRot="1" noChangeAspect="1" noChangeArrowheads="1" noTextEdit="1"/>
          </p:cNvSpPr>
          <p:nvPr>
            <p:ph type="sldImg"/>
          </p:nvPr>
        </p:nvSpPr>
        <p:spPr>
          <a:xfrm>
            <a:off x="1258888" y="720725"/>
            <a:ext cx="4800600" cy="3600450"/>
          </a:xfrm>
          <a:ln/>
        </p:spPr>
      </p:sp>
      <p:sp>
        <p:nvSpPr>
          <p:cNvPr id="31749"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26"/>
          <p:cNvSpPr>
            <a:spLocks noGrp="1" noRot="1" noChangeAspect="1" noChangeArrowheads="1"/>
          </p:cNvSpPr>
          <p:nvPr>
            <p:ph type="sldImg"/>
          </p:nvPr>
        </p:nvSpPr>
        <p:spPr>
          <a:xfrm>
            <a:off x="1257300" y="719138"/>
            <a:ext cx="4800600" cy="3600450"/>
          </a:xfrm>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 charset="0"/>
                <a:ea typeface="ＭＳ Ｐゴシック" pitchFamily="-1" charset="-128"/>
                <a:cs typeface="ＭＳ Ｐゴシック" pitchFamily="-1" charset="-128"/>
              </a:rPr>
              <a:t>Horizontal</a:t>
            </a:r>
            <a:r>
              <a:rPr lang="en-US" baseline="0" dirty="0" smtClean="0">
                <a:latin typeface="Times New Roman" pitchFamily="-1" charset="0"/>
                <a:ea typeface="ＭＳ Ｐゴシック" pitchFamily="-1" charset="-128"/>
                <a:cs typeface="ＭＳ Ｐゴシック" pitchFamily="-1" charset="-128"/>
              </a:rPr>
              <a:t> gaze nostalgia!</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7BC52B-FB49-3D43-B23D-222F6EACBCD5}" type="slidenum">
              <a:rPr lang="en-US">
                <a:latin typeface="Arial" pitchFamily="-1" charset="0"/>
              </a:rPr>
              <a:pPr/>
              <a:t>69</a:t>
            </a:fld>
            <a:endParaRPr lang="en-US">
              <a:latin typeface="Arial" pitchFamily="-1" charset="0"/>
            </a:endParaRPr>
          </a:p>
        </p:txBody>
      </p:sp>
      <p:sp>
        <p:nvSpPr>
          <p:cNvPr id="33795"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003D9B6A-B97E-174E-99E4-EB366F9DB745}" type="slidenum">
              <a:rPr lang="en-US" sz="1300" b="0">
                <a:ea typeface="ＭＳ Ｐゴシック" pitchFamily="-1" charset="-128"/>
                <a:cs typeface="ＭＳ Ｐゴシック" pitchFamily="-1" charset="-128"/>
              </a:rPr>
              <a:pPr algn="r" defTabSz="966788"/>
              <a:t>69</a:t>
            </a:fld>
            <a:endParaRPr lang="en-US" sz="1300" b="0">
              <a:ea typeface="ＭＳ Ｐゴシック" pitchFamily="-1" charset="-128"/>
              <a:cs typeface="ＭＳ Ｐゴシック" pitchFamily="-1" charset="-128"/>
            </a:endParaRPr>
          </a:p>
        </p:txBody>
      </p:sp>
      <p:sp>
        <p:nvSpPr>
          <p:cNvPr id="33796" name="Rectangle 1026"/>
          <p:cNvSpPr>
            <a:spLocks noGrp="1" noRot="1" noChangeAspect="1" noChangeArrowheads="1" noTextEdit="1"/>
          </p:cNvSpPr>
          <p:nvPr>
            <p:ph type="sldImg"/>
          </p:nvPr>
        </p:nvSpPr>
        <p:spPr>
          <a:xfrm>
            <a:off x="1258888" y="720725"/>
            <a:ext cx="4800600" cy="3600450"/>
          </a:xfrm>
          <a:ln/>
        </p:spPr>
      </p:sp>
      <p:sp>
        <p:nvSpPr>
          <p:cNvPr id="33797"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B7988CB-2502-6042-BDCF-E7A1DA102A80}" type="slidenum">
              <a:rPr lang="en-US">
                <a:latin typeface="Arial" pitchFamily="-1" charset="0"/>
              </a:rPr>
              <a:pPr/>
              <a:t>70</a:t>
            </a:fld>
            <a:endParaRPr lang="en-US">
              <a:latin typeface="Arial" pitchFamily="-1" charset="0"/>
            </a:endParaRPr>
          </a:p>
        </p:txBody>
      </p:sp>
      <p:sp>
        <p:nvSpPr>
          <p:cNvPr id="35843"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C8AF0C63-94E2-5140-BDEF-18CF9D6C53B0}" type="slidenum">
              <a:rPr lang="en-US" sz="1300" b="0">
                <a:ea typeface="ＭＳ Ｐゴシック" pitchFamily="-1" charset="-128"/>
                <a:cs typeface="ＭＳ Ｐゴシック" pitchFamily="-1" charset="-128"/>
              </a:rPr>
              <a:pPr algn="r" defTabSz="966788"/>
              <a:t>70</a:t>
            </a:fld>
            <a:endParaRPr lang="en-US" sz="1300" b="0">
              <a:ea typeface="ＭＳ Ｐゴシック" pitchFamily="-1" charset="-128"/>
              <a:cs typeface="ＭＳ Ｐゴシック" pitchFamily="-1" charset="-128"/>
            </a:endParaRPr>
          </a:p>
        </p:txBody>
      </p:sp>
      <p:sp>
        <p:nvSpPr>
          <p:cNvPr id="35844" name="Rectangle 1026"/>
          <p:cNvSpPr>
            <a:spLocks noGrp="1" noRot="1" noChangeAspect="1" noChangeArrowheads="1" noTextEdit="1"/>
          </p:cNvSpPr>
          <p:nvPr>
            <p:ph type="sldImg"/>
          </p:nvPr>
        </p:nvSpPr>
        <p:spPr>
          <a:xfrm>
            <a:off x="1258888" y="720725"/>
            <a:ext cx="4800600" cy="3600450"/>
          </a:xfrm>
          <a:ln/>
        </p:spPr>
      </p:sp>
      <p:sp>
        <p:nvSpPr>
          <p:cNvPr id="35845"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F60521A-1055-3C49-BE53-ED0168E5261A}" type="slidenum">
              <a:rPr lang="en-US">
                <a:latin typeface="Arial" pitchFamily="-1" charset="0"/>
              </a:rPr>
              <a:pPr/>
              <a:t>71</a:t>
            </a:fld>
            <a:endParaRPr lang="en-US">
              <a:latin typeface="Arial" pitchFamily="-1" charset="0"/>
            </a:endParaRPr>
          </a:p>
        </p:txBody>
      </p:sp>
      <p:sp>
        <p:nvSpPr>
          <p:cNvPr id="37891"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7BDDDBC3-74C9-7D42-B71B-FF9A418F89A4}" type="slidenum">
              <a:rPr lang="en-US" sz="1300" b="0">
                <a:ea typeface="ＭＳ Ｐゴシック" pitchFamily="-1" charset="-128"/>
                <a:cs typeface="ＭＳ Ｐゴシック" pitchFamily="-1" charset="-128"/>
              </a:rPr>
              <a:pPr algn="r" defTabSz="966788"/>
              <a:t>71</a:t>
            </a:fld>
            <a:endParaRPr lang="en-US" sz="1300" b="0">
              <a:ea typeface="ＭＳ Ｐゴシック" pitchFamily="-1" charset="-128"/>
              <a:cs typeface="ＭＳ Ｐゴシック" pitchFamily="-1" charset="-128"/>
            </a:endParaRPr>
          </a:p>
        </p:txBody>
      </p:sp>
      <p:sp>
        <p:nvSpPr>
          <p:cNvPr id="37892" name="Rectangle 1026"/>
          <p:cNvSpPr>
            <a:spLocks noGrp="1" noRot="1" noChangeAspect="1" noChangeArrowheads="1" noTextEdit="1"/>
          </p:cNvSpPr>
          <p:nvPr>
            <p:ph type="sldImg"/>
          </p:nvPr>
        </p:nvSpPr>
        <p:spPr>
          <a:xfrm>
            <a:off x="1258888" y="720725"/>
            <a:ext cx="4800600" cy="3600450"/>
          </a:xfrm>
          <a:ln/>
        </p:spPr>
      </p:sp>
      <p:sp>
        <p:nvSpPr>
          <p:cNvPr id="37893"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0EF7A12-7343-8A41-9555-0AC9388D14A2}" type="slidenum">
              <a:rPr lang="en-US">
                <a:latin typeface="Arial" pitchFamily="-1" charset="0"/>
              </a:rPr>
              <a:pPr/>
              <a:t>72</a:t>
            </a:fld>
            <a:endParaRPr lang="en-US">
              <a:latin typeface="Arial" pitchFamily="-1" charset="0"/>
            </a:endParaRPr>
          </a:p>
        </p:txBody>
      </p:sp>
      <p:sp>
        <p:nvSpPr>
          <p:cNvPr id="39939"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AE5B3CB4-E3CD-A347-B6CF-F321FB7A80C6}" type="slidenum">
              <a:rPr lang="en-US" sz="1300" b="0">
                <a:ea typeface="ＭＳ Ｐゴシック" pitchFamily="-1" charset="-128"/>
                <a:cs typeface="ＭＳ Ｐゴシック" pitchFamily="-1" charset="-128"/>
              </a:rPr>
              <a:pPr algn="r" defTabSz="966788"/>
              <a:t>72</a:t>
            </a:fld>
            <a:endParaRPr lang="en-US" sz="1300" b="0">
              <a:ea typeface="ＭＳ Ｐゴシック" pitchFamily="-1" charset="-128"/>
              <a:cs typeface="ＭＳ Ｐゴシック" pitchFamily="-1" charset="-128"/>
            </a:endParaRPr>
          </a:p>
        </p:txBody>
      </p:sp>
      <p:sp>
        <p:nvSpPr>
          <p:cNvPr id="39940" name="Rectangle 1026"/>
          <p:cNvSpPr>
            <a:spLocks noGrp="1" noRot="1" noChangeAspect="1" noChangeArrowheads="1" noTextEdit="1"/>
          </p:cNvSpPr>
          <p:nvPr>
            <p:ph type="sldImg"/>
          </p:nvPr>
        </p:nvSpPr>
        <p:spPr>
          <a:xfrm>
            <a:off x="1258888" y="720725"/>
            <a:ext cx="4800600" cy="3600450"/>
          </a:xfrm>
          <a:ln/>
        </p:spPr>
      </p:sp>
      <p:sp>
        <p:nvSpPr>
          <p:cNvPr id="39941"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1B62259-CE98-B345-A88C-D76A4CE947DE}" type="slidenum">
              <a:rPr lang="en-US">
                <a:latin typeface="Arial" pitchFamily="-1" charset="0"/>
              </a:rPr>
              <a:pPr/>
              <a:t>73</a:t>
            </a:fld>
            <a:endParaRPr lang="en-US">
              <a:latin typeface="Arial" pitchFamily="-1" charset="0"/>
            </a:endParaRPr>
          </a:p>
        </p:txBody>
      </p:sp>
      <p:sp>
        <p:nvSpPr>
          <p:cNvPr id="41987"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F6577AB8-16EF-664B-8741-19FCC436365A}" type="slidenum">
              <a:rPr lang="en-US" sz="1300" b="0">
                <a:ea typeface="ＭＳ Ｐゴシック" pitchFamily="-1" charset="-128"/>
                <a:cs typeface="ＭＳ Ｐゴシック" pitchFamily="-1" charset="-128"/>
              </a:rPr>
              <a:pPr algn="r" defTabSz="966788"/>
              <a:t>73</a:t>
            </a:fld>
            <a:endParaRPr lang="en-US" sz="1300" b="0">
              <a:ea typeface="ＭＳ Ｐゴシック" pitchFamily="-1" charset="-128"/>
              <a:cs typeface="ＭＳ Ｐゴシック" pitchFamily="-1" charset="-128"/>
            </a:endParaRPr>
          </a:p>
        </p:txBody>
      </p:sp>
      <p:sp>
        <p:nvSpPr>
          <p:cNvPr id="41988" name="Rectangle 1026"/>
          <p:cNvSpPr>
            <a:spLocks noGrp="1" noRot="1" noChangeAspect="1" noChangeArrowheads="1" noTextEdit="1"/>
          </p:cNvSpPr>
          <p:nvPr>
            <p:ph type="sldImg"/>
          </p:nvPr>
        </p:nvSpPr>
        <p:spPr>
          <a:xfrm>
            <a:off x="1258888" y="720725"/>
            <a:ext cx="4800600" cy="3600450"/>
          </a:xfrm>
          <a:ln/>
        </p:spPr>
      </p:sp>
      <p:sp>
        <p:nvSpPr>
          <p:cNvPr id="41989"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A55BB6D-D626-3A44-90F1-49AFEC34EBC9}" type="slidenum">
              <a:rPr lang="en-US">
                <a:latin typeface="Arial" pitchFamily="-1" charset="0"/>
              </a:rPr>
              <a:pPr/>
              <a:t>74</a:t>
            </a:fld>
            <a:endParaRPr lang="en-US">
              <a:latin typeface="Arial" pitchFamily="-1" charset="0"/>
            </a:endParaRPr>
          </a:p>
        </p:txBody>
      </p:sp>
      <p:sp>
        <p:nvSpPr>
          <p:cNvPr id="44035"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F2894021-4B11-6044-A3AF-D891D389958F}" type="slidenum">
              <a:rPr lang="en-US" sz="1300" b="0">
                <a:ea typeface="ＭＳ Ｐゴシック" pitchFamily="-1" charset="-128"/>
                <a:cs typeface="ＭＳ Ｐゴシック" pitchFamily="-1" charset="-128"/>
              </a:rPr>
              <a:pPr algn="r" defTabSz="966788"/>
              <a:t>74</a:t>
            </a:fld>
            <a:endParaRPr lang="en-US" sz="1300" b="0">
              <a:ea typeface="ＭＳ Ｐゴシック" pitchFamily="-1" charset="-128"/>
              <a:cs typeface="ＭＳ Ｐゴシック" pitchFamily="-1" charset="-128"/>
            </a:endParaRPr>
          </a:p>
        </p:txBody>
      </p:sp>
      <p:sp>
        <p:nvSpPr>
          <p:cNvPr id="44036" name="Rectangle 1026"/>
          <p:cNvSpPr>
            <a:spLocks noGrp="1" noRot="1" noChangeAspect="1" noChangeArrowheads="1" noTextEdit="1"/>
          </p:cNvSpPr>
          <p:nvPr>
            <p:ph type="sldImg"/>
          </p:nvPr>
        </p:nvSpPr>
        <p:spPr>
          <a:xfrm>
            <a:off x="1258888" y="720725"/>
            <a:ext cx="4800600" cy="3600450"/>
          </a:xfrm>
          <a:ln/>
        </p:spPr>
      </p:sp>
      <p:sp>
        <p:nvSpPr>
          <p:cNvPr id="44037"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ED8A72-29CD-CE44-B992-CABE1B5BBC62}" type="slidenum">
              <a:rPr lang="en-US">
                <a:latin typeface="Arial" pitchFamily="-1" charset="0"/>
              </a:rPr>
              <a:pPr/>
              <a:t>75</a:t>
            </a:fld>
            <a:endParaRPr lang="en-US">
              <a:latin typeface="Arial" pitchFamily="-1" charset="0"/>
            </a:endParaRPr>
          </a:p>
        </p:txBody>
      </p:sp>
      <p:sp>
        <p:nvSpPr>
          <p:cNvPr id="46083"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6DB72868-B404-E040-A090-7FDD119A7D9A}" type="slidenum">
              <a:rPr lang="en-US" sz="1300" b="0">
                <a:ea typeface="ＭＳ Ｐゴシック" pitchFamily="-1" charset="-128"/>
                <a:cs typeface="ＭＳ Ｐゴシック" pitchFamily="-1" charset="-128"/>
              </a:rPr>
              <a:pPr algn="r" defTabSz="966788"/>
              <a:t>75</a:t>
            </a:fld>
            <a:endParaRPr lang="en-US" sz="1300" b="0">
              <a:ea typeface="ＭＳ Ｐゴシック" pitchFamily="-1" charset="-128"/>
              <a:cs typeface="ＭＳ Ｐゴシック" pitchFamily="-1" charset="-128"/>
            </a:endParaRPr>
          </a:p>
        </p:txBody>
      </p:sp>
      <p:sp>
        <p:nvSpPr>
          <p:cNvPr id="46084" name="Rectangle 1026"/>
          <p:cNvSpPr>
            <a:spLocks noGrp="1" noRot="1" noChangeAspect="1" noChangeArrowheads="1" noTextEdit="1"/>
          </p:cNvSpPr>
          <p:nvPr>
            <p:ph type="sldImg"/>
          </p:nvPr>
        </p:nvSpPr>
        <p:spPr>
          <a:xfrm>
            <a:off x="1258888" y="720725"/>
            <a:ext cx="4800600" cy="3600450"/>
          </a:xfrm>
          <a:ln/>
        </p:spPr>
      </p:sp>
      <p:sp>
        <p:nvSpPr>
          <p:cNvPr id="46085"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DE15671-B9C0-CF4B-8CAA-FD3598286066}" type="slidenum">
              <a:rPr lang="en-US">
                <a:latin typeface="Arial" pitchFamily="-1" charset="0"/>
              </a:rPr>
              <a:pPr/>
              <a:t>76</a:t>
            </a:fld>
            <a:endParaRPr lang="en-US">
              <a:latin typeface="Arial" pitchFamily="-1" charset="0"/>
            </a:endParaRPr>
          </a:p>
        </p:txBody>
      </p:sp>
      <p:sp>
        <p:nvSpPr>
          <p:cNvPr id="48131"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776AF1B4-BA35-BE45-8173-9C436C918E87}" type="slidenum">
              <a:rPr lang="en-US" sz="1300" b="0">
                <a:ea typeface="ＭＳ Ｐゴシック" pitchFamily="-1" charset="-128"/>
                <a:cs typeface="ＭＳ Ｐゴシック" pitchFamily="-1" charset="-128"/>
              </a:rPr>
              <a:pPr algn="r" defTabSz="966788"/>
              <a:t>76</a:t>
            </a:fld>
            <a:endParaRPr lang="en-US" sz="1300" b="0">
              <a:ea typeface="ＭＳ Ｐゴシック" pitchFamily="-1" charset="-128"/>
              <a:cs typeface="ＭＳ Ｐゴシック" pitchFamily="-1" charset="-128"/>
            </a:endParaRPr>
          </a:p>
        </p:txBody>
      </p:sp>
      <p:sp>
        <p:nvSpPr>
          <p:cNvPr id="48132" name="Rectangle 1026"/>
          <p:cNvSpPr>
            <a:spLocks noGrp="1" noRot="1" noChangeAspect="1" noChangeArrowheads="1" noTextEdit="1"/>
          </p:cNvSpPr>
          <p:nvPr>
            <p:ph type="sldImg"/>
          </p:nvPr>
        </p:nvSpPr>
        <p:spPr>
          <a:xfrm>
            <a:off x="1258888" y="720725"/>
            <a:ext cx="4800600" cy="3600450"/>
          </a:xfrm>
          <a:ln/>
        </p:spPr>
      </p:sp>
      <p:sp>
        <p:nvSpPr>
          <p:cNvPr id="48133"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AFB46F2-B5B8-1148-BFA7-06F797D0329E}" type="slidenum">
              <a:rPr lang="en-US">
                <a:latin typeface="Arial" pitchFamily="-1" charset="0"/>
              </a:rPr>
              <a:pPr/>
              <a:t>77</a:t>
            </a:fld>
            <a:endParaRPr lang="en-US">
              <a:latin typeface="Arial" pitchFamily="-1" charset="0"/>
            </a:endParaRPr>
          </a:p>
        </p:txBody>
      </p:sp>
      <p:sp>
        <p:nvSpPr>
          <p:cNvPr id="50179"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defTabSz="966788"/>
            <a:fld id="{78D56D68-7208-6947-B7BD-EDA6B7F1F283}" type="slidenum">
              <a:rPr lang="en-US" sz="1300" b="0">
                <a:ea typeface="ＭＳ Ｐゴシック" pitchFamily="-1" charset="-128"/>
                <a:cs typeface="ＭＳ Ｐゴシック" pitchFamily="-1" charset="-128"/>
              </a:rPr>
              <a:pPr algn="r" defTabSz="966788"/>
              <a:t>77</a:t>
            </a:fld>
            <a:endParaRPr lang="en-US" sz="1300" b="0">
              <a:ea typeface="ＭＳ Ｐゴシック" pitchFamily="-1" charset="-128"/>
              <a:cs typeface="ＭＳ Ｐゴシック" pitchFamily="-1" charset="-128"/>
            </a:endParaRPr>
          </a:p>
        </p:txBody>
      </p:sp>
      <p:sp>
        <p:nvSpPr>
          <p:cNvPr id="50180" name="Rectangle 1026"/>
          <p:cNvSpPr>
            <a:spLocks noGrp="1" noRot="1" noChangeAspect="1" noChangeArrowheads="1" noTextEdit="1"/>
          </p:cNvSpPr>
          <p:nvPr>
            <p:ph type="sldImg"/>
          </p:nvPr>
        </p:nvSpPr>
        <p:spPr>
          <a:xfrm>
            <a:off x="1258888" y="720725"/>
            <a:ext cx="4800600" cy="3600450"/>
          </a:xfrm>
          <a:ln/>
        </p:spPr>
      </p:sp>
      <p:sp>
        <p:nvSpPr>
          <p:cNvPr id="50181" name="Rectangle 1027"/>
          <p:cNvSpPr>
            <a:spLocks noGrp="1" noChangeArrowheads="1"/>
          </p:cNvSpPr>
          <p:nvPr>
            <p:ph type="body" idx="1"/>
          </p:nvPr>
        </p:nvSpPr>
        <p:spPr>
          <a:xfrm>
            <a:off x="974725" y="4560888"/>
            <a:ext cx="5365750" cy="4319587"/>
          </a:xfrm>
          <a:noFill/>
          <a:ln/>
        </p:spPr>
        <p:txBody>
          <a:bodyPr lIns="96653" tIns="48326" rIns="96653" bIns="48326"/>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26"/>
          <p:cNvSpPr>
            <a:spLocks noGrp="1" noRot="1" noChangeAspect="1" noChangeArrowheads="1"/>
          </p:cNvSpPr>
          <p:nvPr>
            <p:ph type="sldImg"/>
          </p:nvPr>
        </p:nvSpPr>
        <p:spPr>
          <a:xfrm>
            <a:off x="1257300" y="719138"/>
            <a:ext cx="4800600" cy="3600450"/>
          </a:xfrm>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 charset="0"/>
                <a:ea typeface="ＭＳ Ｐゴシック" pitchFamily="-1" charset="-128"/>
                <a:cs typeface="ＭＳ Ｐゴシック" pitchFamily="-1" charset="-128"/>
              </a:rPr>
              <a:t>Horizontal</a:t>
            </a:r>
            <a:r>
              <a:rPr lang="en-US" baseline="0" dirty="0" smtClean="0">
                <a:latin typeface="Times New Roman" pitchFamily="-1" charset="0"/>
                <a:ea typeface="ＭＳ Ｐゴシック" pitchFamily="-1" charset="-128"/>
                <a:cs typeface="ＭＳ Ｐゴシック" pitchFamily="-1" charset="-128"/>
              </a:rPr>
              <a:t> gaze nostalgia!</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3681D45-CF17-0A42-A4F8-6BB1F1AB9281}" type="slidenum">
              <a:rPr lang="en-US">
                <a:latin typeface="Book Antiqua" charset="0"/>
              </a:rPr>
              <a:pPr/>
              <a:t>87</a:t>
            </a:fld>
            <a:endParaRPr lang="en-US">
              <a:latin typeface="Book Antiqua"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527EFAD-5241-3043-98C1-D425A9C68E99}" type="slidenum">
              <a:rPr lang="en-US">
                <a:latin typeface="Times New Roman" pitchFamily="-1" charset="0"/>
              </a:rPr>
              <a:pPr/>
              <a:t>35</a:t>
            </a:fld>
            <a:endParaRPr lang="en-US">
              <a:latin typeface="Times New Roman" pitchFamily="-1" charset="0"/>
            </a:endParaRPr>
          </a:p>
        </p:txBody>
      </p:sp>
      <p:sp>
        <p:nvSpPr>
          <p:cNvPr id="23555" name="Rectangle 2"/>
          <p:cNvSpPr>
            <a:spLocks noGrp="1" noRot="1" noChangeAspect="1" noChangeArrowheads="1"/>
          </p:cNvSpPr>
          <p:nvPr>
            <p:ph type="sldImg"/>
          </p:nvPr>
        </p:nvSpPr>
        <p:spPr>
          <a:xfrm>
            <a:off x="1258888" y="719138"/>
            <a:ext cx="4800600" cy="360045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D95F95-81D7-0740-8F3D-E8EF0EA503D6}" type="slidenum">
              <a:rPr lang="en-US">
                <a:latin typeface="Times New Roman" pitchFamily="-1" charset="0"/>
              </a:rPr>
              <a:pPr/>
              <a:t>41</a:t>
            </a:fld>
            <a:endParaRPr lang="en-US">
              <a:latin typeface="Times New Roman" pitchFamily="-1" charset="0"/>
            </a:endParaRPr>
          </a:p>
        </p:txBody>
      </p:sp>
      <p:sp>
        <p:nvSpPr>
          <p:cNvPr id="75779" name="Rectangle 2"/>
          <p:cNvSpPr>
            <a:spLocks noGrp="1" noRot="1" noChangeAspect="1" noChangeArrowheads="1"/>
          </p:cNvSpPr>
          <p:nvPr>
            <p:ph type="sldImg"/>
          </p:nvPr>
        </p:nvSpPr>
        <p:spPr>
          <a:xfrm>
            <a:off x="1257300" y="719138"/>
            <a:ext cx="4800600" cy="3600450"/>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256C931-832C-8641-8D70-1ACC913C6AFE}" type="slidenum">
              <a:rPr lang="en-US">
                <a:latin typeface="Times New Roman" pitchFamily="-1" charset="0"/>
              </a:rPr>
              <a:pPr/>
              <a:t>42</a:t>
            </a:fld>
            <a:endParaRPr lang="en-US">
              <a:latin typeface="Times New Roman" pitchFamily="-1" charset="0"/>
            </a:endParaRPr>
          </a:p>
        </p:txBody>
      </p:sp>
      <p:sp>
        <p:nvSpPr>
          <p:cNvPr id="80899" name="Rectangle 2"/>
          <p:cNvSpPr>
            <a:spLocks noGrp="1" noRot="1" noChangeAspect="1" noChangeArrowheads="1"/>
          </p:cNvSpPr>
          <p:nvPr>
            <p:ph type="sldImg"/>
          </p:nvPr>
        </p:nvSpPr>
        <p:spPr>
          <a:xfrm>
            <a:off x="1258888" y="719138"/>
            <a:ext cx="4800600" cy="3600450"/>
          </a:xfrm>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43</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1BB7AE6-80F8-B041-B84B-32A6A126C47E}" type="slidenum">
              <a:rPr lang="en-US">
                <a:latin typeface="Times New Roman" pitchFamily="-1" charset="0"/>
              </a:rPr>
              <a:pPr/>
              <a:t>44</a:t>
            </a:fld>
            <a:endParaRPr lang="en-US">
              <a:latin typeface="Times New Roman" pitchFamily="-1" charset="0"/>
            </a:endParaRPr>
          </a:p>
        </p:txBody>
      </p:sp>
      <p:sp>
        <p:nvSpPr>
          <p:cNvPr id="109571" name="Rectangle 2"/>
          <p:cNvSpPr>
            <a:spLocks noGrp="1" noRot="1" noChangeAspect="1" noChangeArrowheads="1"/>
          </p:cNvSpPr>
          <p:nvPr>
            <p:ph type="sldImg"/>
          </p:nvPr>
        </p:nvSpPr>
        <p:spPr>
          <a:xfrm>
            <a:off x="1258888" y="719138"/>
            <a:ext cx="4800600" cy="3600450"/>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lIns="90567" tIns="45284" rIns="90567" bIns="45284"/>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prstTxWarp prst="textNoShape">
                <a:avLst/>
              </a:prstTxWarp>
            </a:bodyPr>
            <a:lstStyle/>
            <a:p>
              <a:pPr>
                <a:defRPr/>
              </a:pPr>
              <a:endParaRPr lang="en-US">
                <a:latin typeface="Tahoma"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prstTxWarp prst="textNoShape">
                <a:avLst/>
              </a:prstTxWarp>
            </a:bodyPr>
            <a:lstStyle/>
            <a:p>
              <a:pPr>
                <a:defRPr/>
              </a:pPr>
              <a:endParaRPr lang="en-US">
                <a:latin typeface="Tahoma"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grpSp>
      <p:sp>
        <p:nvSpPr>
          <p:cNvPr id="58407"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5840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665F287A-66FD-2645-BE6E-8BCD85C71F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7015ACC3-DFF8-6243-9CCC-7A2D9A09C4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C3E32A0-C23B-F14B-A6C9-31EE121707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09C254C-361A-A14B-A599-C89ADA6C87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5F543D9-74E0-AC4B-BA70-988D5FFB5B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258A443D-ADD6-9F42-9E04-28B4D4B55D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E1819C20-A255-C24C-8570-BBFB8D8193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24AE96CD-95A7-F34A-981D-A84C6A8A20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BBC411A5-3D41-D543-9695-0A8F76416B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0064A05-26F6-1F4F-BC04-316270422A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B065547-5E0C-7446-B7F7-FE46C728F9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573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573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sp>
          <p:nvSpPr>
            <p:cNvPr id="573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sp>
          <p:nvSpPr>
            <p:cNvPr id="573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573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573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573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latin typeface="Tahoma" charset="0"/>
              </a:endParaRPr>
            </a:p>
          </p:txBody>
        </p:sp>
        <p:sp>
          <p:nvSpPr>
            <p:cNvPr id="573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latin typeface="Tahoma" charset="0"/>
              </a:endParaRPr>
            </a:p>
          </p:txBody>
        </p:sp>
        <p:sp>
          <p:nvSpPr>
            <p:cNvPr id="573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prstTxWarp prst="textNoShape">
                <a:avLst/>
              </a:prstTxWarp>
            </a:bodyPr>
            <a:lstStyle/>
            <a:p>
              <a:pPr>
                <a:defRPr/>
              </a:pPr>
              <a:endParaRPr lang="en-US">
                <a:latin typeface="Tahoma" charset="0"/>
              </a:endParaRPr>
            </a:p>
          </p:txBody>
        </p:sp>
        <p:sp>
          <p:nvSpPr>
            <p:cNvPr id="573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latin typeface="Tahoma" charset="0"/>
              </a:endParaRPr>
            </a:p>
          </p:txBody>
        </p:sp>
      </p:grpSp>
      <p:sp>
        <p:nvSpPr>
          <p:cNvPr id="5738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738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8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ahoma" charset="0"/>
              </a:defRPr>
            </a:lvl1pPr>
          </a:lstStyle>
          <a:p>
            <a:pPr>
              <a:defRPr/>
            </a:pPr>
            <a:endParaRPr lang="en-US"/>
          </a:p>
        </p:txBody>
      </p:sp>
      <p:sp>
        <p:nvSpPr>
          <p:cNvPr id="5738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Tahoma" charset="0"/>
              </a:defRPr>
            </a:lvl1pPr>
          </a:lstStyle>
          <a:p>
            <a:pPr>
              <a:defRPr/>
            </a:pPr>
            <a:endParaRPr lang="en-US"/>
          </a:p>
        </p:txBody>
      </p:sp>
      <p:sp>
        <p:nvSpPr>
          <p:cNvPr id="5738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ahoma" charset="0"/>
              </a:defRPr>
            </a:lvl1pPr>
          </a:lstStyle>
          <a:p>
            <a:pPr>
              <a:defRPr/>
            </a:pPr>
            <a:fld id="{1C6B584F-8C1B-3742-9F59-C0846DFE623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93"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1"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1"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5000"/>
        <a:buFont typeface="Wingdings" pitchFamily="-1"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Wingdings" pitchFamily="-1"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5000"/>
        <a:buFont typeface="Wingdings" pitchFamily="-1"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stamm@lstamm.com/mse2010" TargetMode="External"/><Relationship Id="rId3" Type="http://schemas.openxmlformats.org/officeDocument/2006/relationships/hyperlink" Target="http://www.thecrimestoppers.com/mse201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video" Target="file://localhost/Users/leonardstamm/Desktop/Lenny's%20Files/Powerpoint%20movs/genderbias.mov" TargetMode="External"/><Relationship Id="rId2" Type="http://schemas.openxmlformats.org/officeDocument/2006/relationships/slideLayout" Target="../slideLayouts/slideLayout7.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video" Target="file://localhost/Users/leonardstamm/Desktop/Lenny's%20Files/Powerpoint%20movs/perrymasoncross.mov" TargetMode="External"/><Relationship Id="rId2" Type="http://schemas.openxmlformats.org/officeDocument/2006/relationships/slideLayout" Target="../slideLayouts/slideLayout7.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1" Type="http://schemas.openxmlformats.org/officeDocument/2006/relationships/video" Target="file://localhost/Users/leonardstamm/Desktop/Lenny's%20Files/Powerpoint%20movs/how%20not%20to%20cross.mov" TargetMode="Externa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0.png"/><Relationship Id="rId1" Type="http://schemas.openxmlformats.org/officeDocument/2006/relationships/video" Target="file://localhost/Users/leonardstamm/Desktop/Lenny's%20Files/Powerpoint%20movs/witness.mov" TargetMode="Externa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1.png"/><Relationship Id="rId1" Type="http://schemas.openxmlformats.org/officeDocument/2006/relationships/video" Target="file://localhost/Users/leonardstamm/Desktop/Lenny's%20Files/Powerpoint%20movs/vinny.mov" TargetMode="External"/><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3.png"/><Relationship Id="rId1" Type="http://schemas.openxmlformats.org/officeDocument/2006/relationships/video" Target="file://localhost/Users/leonardstamm/Desktop/Lenny's%20Files/Powerpoint%20movs/4passeshgn.mov" TargetMode="Externa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24.png"/><Relationship Id="rId1" Type="http://schemas.openxmlformats.org/officeDocument/2006/relationships/video" Target="file://localhost/Users/leonardstamm/Desktop/Lenny's%20Files/Powerpoint%20movs/4passeshgn.mov" TargetMode="Externa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video" Target="file://localhost/Users/leonardstamm/Desktop/Lenny's%20Files/Powerpoint%20movs/OLS-41secs.mp4" TargetMode="External"/><Relationship Id="rId2" Type="http://schemas.openxmlformats.org/officeDocument/2006/relationships/slideLayout" Target="../slideLayouts/slideLayout7.xml"/><Relationship Id="rId3"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1.png"/><Relationship Id="rId1" Type="http://schemas.openxmlformats.org/officeDocument/2006/relationships/video" Target="file://localhost/Users/leonardstamm/Desktop/Lenny's%20Files/Work/Presentations/MCDAA/6th%20Annual%20DUI%20Defense%20Seminar/bugs.mov" TargetMode="Externa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
            <a:ext cx="7772400" cy="838199"/>
          </a:xfrm>
        </p:spPr>
        <p:txBody>
          <a:bodyPr/>
          <a:lstStyle/>
          <a:p>
            <a:pPr eaLnBrk="1" hangingPunct="1">
              <a:defRPr/>
            </a:pPr>
            <a:r>
              <a:rPr lang="en-US" sz="3200" dirty="0" smtClean="0">
                <a:latin typeface="+mn-lt"/>
              </a:rPr>
              <a:t>Applying SFST Science in the Courtroom</a:t>
            </a:r>
            <a:endParaRPr lang="en-US" sz="3200" dirty="0">
              <a:solidFill>
                <a:schemeClr val="tx1"/>
              </a:solidFill>
              <a:latin typeface="+mn-lt"/>
              <a:ea typeface="+mj-ea"/>
              <a:cs typeface="+mj-cs"/>
            </a:endParaRPr>
          </a:p>
        </p:txBody>
      </p:sp>
      <p:sp>
        <p:nvSpPr>
          <p:cNvPr id="2051" name="Rectangle 3"/>
          <p:cNvSpPr>
            <a:spLocks noGrp="1" noChangeArrowheads="1"/>
          </p:cNvSpPr>
          <p:nvPr>
            <p:ph type="subTitle" idx="1"/>
          </p:nvPr>
        </p:nvSpPr>
        <p:spPr>
          <a:xfrm>
            <a:off x="0" y="1219200"/>
            <a:ext cx="9144000" cy="5410200"/>
          </a:xfrm>
        </p:spPr>
        <p:txBody>
          <a:bodyPr/>
          <a:lstStyle/>
          <a:p>
            <a:pPr eaLnBrk="1" hangingPunct="1">
              <a:lnSpc>
                <a:spcPct val="80000"/>
              </a:lnSpc>
              <a:defRPr/>
            </a:pPr>
            <a:r>
              <a:rPr lang="en-US" sz="2800" dirty="0">
                <a:latin typeface="+mn-lt"/>
              </a:rPr>
              <a:t>Leonard R. Stamm</a:t>
            </a:r>
          </a:p>
          <a:p>
            <a:pPr eaLnBrk="1" hangingPunct="1">
              <a:lnSpc>
                <a:spcPct val="80000"/>
              </a:lnSpc>
              <a:defRPr/>
            </a:pPr>
            <a:r>
              <a:rPr lang="en-US" sz="2800" dirty="0">
                <a:latin typeface="+mn-lt"/>
              </a:rPr>
              <a:t>Goldstein &amp; Stamm, P.A.</a:t>
            </a:r>
            <a:br>
              <a:rPr lang="en-US" sz="2800" dirty="0">
                <a:latin typeface="+mn-lt"/>
              </a:rPr>
            </a:br>
            <a:r>
              <a:rPr lang="en-US" sz="2800" dirty="0">
                <a:latin typeface="+mn-lt"/>
              </a:rPr>
              <a:t>6301 Ivy Lane, Suite 504</a:t>
            </a:r>
            <a:br>
              <a:rPr lang="en-US" sz="2800" dirty="0">
                <a:latin typeface="+mn-lt"/>
              </a:rPr>
            </a:br>
            <a:r>
              <a:rPr lang="en-US" sz="2800" dirty="0">
                <a:latin typeface="+mn-lt"/>
              </a:rPr>
              <a:t>Greenbelt, Maryland 20770</a:t>
            </a:r>
            <a:br>
              <a:rPr lang="en-US" sz="2800" dirty="0">
                <a:latin typeface="+mn-lt"/>
              </a:rPr>
            </a:br>
            <a:r>
              <a:rPr lang="en-US" sz="2800" dirty="0">
                <a:latin typeface="+mn-lt"/>
              </a:rPr>
              <a:t>301-345-0122</a:t>
            </a:r>
            <a:br>
              <a:rPr lang="en-US" sz="2800" dirty="0">
                <a:latin typeface="+mn-lt"/>
              </a:rPr>
            </a:br>
            <a:r>
              <a:rPr lang="en-US" sz="2800" dirty="0">
                <a:latin typeface="+mn-lt"/>
              </a:rPr>
              <a:t>(fax) 301-441-4652</a:t>
            </a:r>
            <a:br>
              <a:rPr lang="en-US" sz="2800" dirty="0">
                <a:latin typeface="+mn-lt"/>
              </a:rPr>
            </a:br>
            <a:r>
              <a:rPr lang="en-US" sz="2800" dirty="0">
                <a:latin typeface="+mn-lt"/>
                <a:hlinkClick r:id="rId2"/>
              </a:rPr>
              <a:t>lstamm@lstamm.com</a:t>
            </a:r>
            <a:r>
              <a:rPr lang="en-US" sz="2800" dirty="0" smtClean="0">
                <a:latin typeface="+mn-lt"/>
              </a:rPr>
              <a:t/>
            </a:r>
            <a:br>
              <a:rPr lang="en-US" sz="2800" dirty="0" smtClean="0">
                <a:latin typeface="+mn-lt"/>
              </a:rPr>
            </a:br>
            <a:r>
              <a:rPr lang="en-US" sz="2800" dirty="0" smtClean="0">
                <a:latin typeface="+mn-lt"/>
                <a:hlinkClick r:id="rId3"/>
              </a:rPr>
              <a:t>www.thecrimestoppers.com/mse2012</a:t>
            </a:r>
            <a:r>
              <a:rPr lang="en-US" sz="2800" dirty="0" smtClean="0">
                <a:latin typeface="+mn-lt"/>
              </a:rPr>
              <a:t>   </a:t>
            </a:r>
          </a:p>
          <a:p>
            <a:pPr eaLnBrk="1" hangingPunct="1">
              <a:lnSpc>
                <a:spcPct val="80000"/>
              </a:lnSpc>
              <a:defRPr/>
            </a:pPr>
            <a:endParaRPr lang="en-US" sz="2800" dirty="0" smtClean="0">
              <a:latin typeface="+mn-lt"/>
            </a:endParaRPr>
          </a:p>
          <a:p>
            <a:pPr eaLnBrk="1" hangingPunct="1">
              <a:lnSpc>
                <a:spcPct val="80000"/>
              </a:lnSpc>
              <a:defRPr/>
            </a:pPr>
            <a:r>
              <a:rPr lang="en-US" sz="2800" dirty="0" smtClean="0">
                <a:latin typeface="+mn-lt"/>
              </a:rPr>
              <a:t>Mastering Scientific Evidence in DUI Cases</a:t>
            </a:r>
          </a:p>
          <a:p>
            <a:pPr eaLnBrk="1" hangingPunct="1">
              <a:lnSpc>
                <a:spcPct val="80000"/>
              </a:lnSpc>
              <a:defRPr/>
            </a:pPr>
            <a:r>
              <a:rPr lang="en-US" sz="2800" dirty="0" smtClean="0">
                <a:latin typeface="+mn-lt"/>
              </a:rPr>
              <a:t>National College for DUI Defense and Texas Criminal Defense Lawyers Association</a:t>
            </a:r>
          </a:p>
          <a:p>
            <a:pPr eaLnBrk="1" hangingPunct="1">
              <a:lnSpc>
                <a:spcPct val="80000"/>
              </a:lnSpc>
              <a:defRPr/>
            </a:pPr>
            <a:r>
              <a:rPr lang="en-US" sz="2800" dirty="0" smtClean="0">
                <a:latin typeface="+mn-lt"/>
              </a:rPr>
              <a:t>New Orleans, LA</a:t>
            </a:r>
          </a:p>
          <a:p>
            <a:pPr eaLnBrk="1" hangingPunct="1">
              <a:lnSpc>
                <a:spcPct val="80000"/>
              </a:lnSpc>
              <a:defRPr/>
            </a:pPr>
            <a:r>
              <a:rPr lang="en-US" sz="2800" dirty="0" smtClean="0">
                <a:latin typeface="+mn-lt"/>
              </a:rPr>
              <a:t>March 23, 2012</a:t>
            </a:r>
          </a:p>
          <a:p>
            <a:pPr eaLnBrk="1" hangingPunct="1">
              <a:lnSpc>
                <a:spcPct val="80000"/>
              </a:lnSpc>
              <a:defRPr/>
            </a:pPr>
            <a:endParaRPr lang="en-US" sz="28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28600"/>
            <a:ext cx="7772400" cy="1143000"/>
          </a:xfrm>
        </p:spPr>
        <p:txBody>
          <a:bodyPr/>
          <a:lstStyle/>
          <a:p>
            <a:r>
              <a:rPr lang="en-US" sz="3200" dirty="0" smtClean="0">
                <a:solidFill>
                  <a:srgbClr val="DBBD71"/>
                </a:solidFill>
              </a:rPr>
              <a:t>Dr. Cole’s key points</a:t>
            </a:r>
            <a:endParaRPr lang="en-US" sz="3200" dirty="0">
              <a:solidFill>
                <a:srgbClr val="DBBD71"/>
              </a:solidFill>
              <a:latin typeface="+mn-lt"/>
            </a:endParaRPr>
          </a:p>
        </p:txBody>
      </p:sp>
      <p:sp>
        <p:nvSpPr>
          <p:cNvPr id="48131" name="Rectangle 3"/>
          <p:cNvSpPr>
            <a:spLocks noGrp="1" noChangeArrowheads="1"/>
          </p:cNvSpPr>
          <p:nvPr>
            <p:ph type="body" idx="1"/>
          </p:nvPr>
        </p:nvSpPr>
        <p:spPr>
          <a:xfrm>
            <a:off x="0" y="1600200"/>
            <a:ext cx="9144000" cy="5257800"/>
          </a:xfrm>
        </p:spPr>
        <p:txBody>
          <a:bodyPr/>
          <a:lstStyle/>
          <a:p>
            <a:r>
              <a:rPr lang="en-US" sz="2800">
                <a:solidFill>
                  <a:srgbClr val="FFFFFF"/>
                </a:solidFill>
                <a:latin typeface="+mn-lt"/>
              </a:rPr>
              <a:t>Different officers - same person and time (1981)</a:t>
            </a:r>
          </a:p>
          <a:p>
            <a:pPr lvl="1"/>
            <a:r>
              <a:rPr lang="en-US" sz="2800">
                <a:solidFill>
                  <a:srgbClr val="FFFFFF"/>
                </a:solidFill>
                <a:latin typeface="+mn-lt"/>
              </a:rPr>
              <a:t>Different officers</a:t>
            </a:r>
          </a:p>
          <a:p>
            <a:pPr lvl="2"/>
            <a:r>
              <a:rPr lang="en-US" sz="2800">
                <a:solidFill>
                  <a:srgbClr val="FFFFFF"/>
                </a:solidFill>
                <a:latin typeface="+mn-lt"/>
              </a:rPr>
              <a:t>HGN - 62%</a:t>
            </a:r>
          </a:p>
          <a:p>
            <a:pPr lvl="2"/>
            <a:r>
              <a:rPr lang="en-US" sz="2800">
                <a:solidFill>
                  <a:srgbClr val="FFFFFF"/>
                </a:solidFill>
                <a:latin typeface="+mn-lt"/>
              </a:rPr>
              <a:t>W&amp;T - 74%</a:t>
            </a:r>
          </a:p>
          <a:p>
            <a:pPr lvl="2"/>
            <a:r>
              <a:rPr lang="en-US" sz="2800">
                <a:solidFill>
                  <a:srgbClr val="FFFFFF"/>
                </a:solidFill>
                <a:latin typeface="+mn-lt"/>
              </a:rPr>
              <a:t>OLS - 70%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143000"/>
          </a:xfrm>
        </p:spPr>
        <p:txBody>
          <a:bodyPr/>
          <a:lstStyle/>
          <a:p>
            <a:r>
              <a:rPr lang="en-US" sz="3200" dirty="0">
                <a:solidFill>
                  <a:srgbClr val="DBBD71"/>
                </a:solidFill>
                <a:latin typeface="+mn-lt"/>
              </a:rPr>
              <a:t>Dr. Cole’s key points</a:t>
            </a:r>
          </a:p>
        </p:txBody>
      </p:sp>
      <p:sp>
        <p:nvSpPr>
          <p:cNvPr id="50179" name="Rectangle 3"/>
          <p:cNvSpPr>
            <a:spLocks noGrp="1" noChangeArrowheads="1"/>
          </p:cNvSpPr>
          <p:nvPr>
            <p:ph type="body" idx="1"/>
          </p:nvPr>
        </p:nvSpPr>
        <p:spPr>
          <a:xfrm>
            <a:off x="0" y="1600200"/>
            <a:ext cx="9144000" cy="5257800"/>
          </a:xfrm>
        </p:spPr>
        <p:txBody>
          <a:bodyPr/>
          <a:lstStyle/>
          <a:p>
            <a:r>
              <a:rPr lang="en-US" sz="2800">
                <a:solidFill>
                  <a:srgbClr val="FFFFFF"/>
                </a:solidFill>
                <a:latin typeface="+mn-lt"/>
              </a:rPr>
              <a:t>Percentage of Subjects Classified as Arrested or Impaired at each alcohol dose (1981) </a:t>
            </a:r>
          </a:p>
          <a:p>
            <a:pPr lvl="1"/>
            <a:r>
              <a:rPr lang="en-US" sz="2800">
                <a:solidFill>
                  <a:srgbClr val="FFFFFF"/>
                </a:solidFill>
                <a:latin typeface="+mn-lt"/>
              </a:rPr>
              <a:t>18% of placebo (.00) subjects</a:t>
            </a:r>
          </a:p>
          <a:p>
            <a:pPr lvl="1"/>
            <a:r>
              <a:rPr lang="en-US" sz="2800">
                <a:solidFill>
                  <a:srgbClr val="FFFFFF"/>
                </a:solidFill>
                <a:latin typeface="+mn-lt"/>
              </a:rPr>
              <a:t>31% of .05 subjects</a:t>
            </a:r>
          </a:p>
          <a:p>
            <a:r>
              <a:rPr lang="en-US" sz="2800">
                <a:solidFill>
                  <a:srgbClr val="FFFFFF"/>
                </a:solidFill>
                <a:latin typeface="+mn-lt"/>
              </a:rPr>
              <a:t>Correlation between machine angle of nystagmus onset and individual rater estimates of onset (1981) </a:t>
            </a:r>
          </a:p>
          <a:p>
            <a:pPr lvl="1"/>
            <a:r>
              <a:rPr lang="en-US" sz="2800">
                <a:solidFill>
                  <a:srgbClr val="FFFFFF"/>
                </a:solidFill>
                <a:latin typeface="+mn-lt"/>
              </a:rPr>
              <a:t>Average .58</a:t>
            </a:r>
          </a:p>
          <a:p>
            <a:pPr lvl="1"/>
            <a:endParaRPr lang="en-US" sz="2800">
              <a:solidFill>
                <a:srgbClr val="FFFFFF"/>
              </a:solidFill>
              <a:latin typeface="+mn-lt"/>
            </a:endParaRPr>
          </a:p>
          <a:p>
            <a:endParaRPr lang="en-US" sz="2800">
              <a:solidFill>
                <a:srgbClr val="FFFFFF"/>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a:solidFill>
                  <a:srgbClr val="DBBD71"/>
                </a:solidFill>
                <a:latin typeface="+mn-lt"/>
              </a:rPr>
              <a:t>Key points in Dr. Cole’s testimony in the transcript</a:t>
            </a:r>
          </a:p>
        </p:txBody>
      </p:sp>
      <p:sp>
        <p:nvSpPr>
          <p:cNvPr id="52227" name="Rectangle 3"/>
          <p:cNvSpPr>
            <a:spLocks noGrp="1" noChangeArrowheads="1"/>
          </p:cNvSpPr>
          <p:nvPr>
            <p:ph type="body" idx="1"/>
          </p:nvPr>
        </p:nvSpPr>
        <p:spPr>
          <a:xfrm>
            <a:off x="0" y="1600200"/>
            <a:ext cx="9144000" cy="4724400"/>
          </a:xfrm>
        </p:spPr>
        <p:txBody>
          <a:bodyPr/>
          <a:lstStyle/>
          <a:p>
            <a:pPr lvl="1"/>
            <a:r>
              <a:rPr lang="en-US" sz="2800" dirty="0">
                <a:solidFill>
                  <a:srgbClr val="FFFFFF"/>
                </a:solidFill>
                <a:latin typeface="+mn-lt"/>
              </a:rPr>
              <a:t>No norms OLS</a:t>
            </a:r>
          </a:p>
          <a:p>
            <a:pPr lvl="2"/>
            <a:r>
              <a:rPr lang="en-US" sz="2800" dirty="0">
                <a:solidFill>
                  <a:srgbClr val="FFFFFF"/>
                </a:solidFill>
                <a:latin typeface="+mn-lt"/>
              </a:rPr>
              <a:t>e.g. 20 year old v. 40 year old</a:t>
            </a:r>
          </a:p>
          <a:p>
            <a:pPr lvl="1"/>
            <a:r>
              <a:rPr lang="en-US" sz="2800" dirty="0">
                <a:solidFill>
                  <a:srgbClr val="FFFFFF"/>
                </a:solidFill>
                <a:latin typeface="+mn-lt"/>
              </a:rPr>
              <a:t>Dr. Cole’s study (W&amp;T and OLS)</a:t>
            </a:r>
          </a:p>
          <a:p>
            <a:pPr lvl="2"/>
            <a:r>
              <a:rPr lang="en-US" sz="2800" dirty="0">
                <a:solidFill>
                  <a:srgbClr val="FFFFFF"/>
                </a:solidFill>
                <a:latin typeface="+mn-lt"/>
              </a:rPr>
              <a:t>none of subjects had alcohol</a:t>
            </a:r>
          </a:p>
          <a:p>
            <a:pPr lvl="3"/>
            <a:r>
              <a:rPr lang="en-US" sz="2800" dirty="0">
                <a:solidFill>
                  <a:srgbClr val="FFFFFF"/>
                </a:solidFill>
                <a:latin typeface="+mn-lt"/>
              </a:rPr>
              <a:t>47% of subjects classified as too impaired to drive by police</a:t>
            </a:r>
          </a:p>
          <a:p>
            <a:pPr lvl="2"/>
            <a:r>
              <a:rPr lang="en-US" sz="2800" dirty="0">
                <a:solidFill>
                  <a:srgbClr val="FFFFFF"/>
                </a:solidFill>
                <a:latin typeface="+mn-lt"/>
              </a:rPr>
              <a:t>normal tasks v. abnormal tasks</a:t>
            </a:r>
          </a:p>
          <a:p>
            <a:pPr lvl="3"/>
            <a:r>
              <a:rPr lang="en-US" sz="2800" dirty="0">
                <a:solidFill>
                  <a:srgbClr val="FFFFFF"/>
                </a:solidFill>
                <a:latin typeface="+mn-lt"/>
              </a:rPr>
              <a:t>normal tasks had a lower error rate</a:t>
            </a:r>
          </a:p>
          <a:p>
            <a:pPr lvl="1"/>
            <a:r>
              <a:rPr lang="en-US" sz="2800" dirty="0">
                <a:solidFill>
                  <a:srgbClr val="FFFFFF"/>
                </a:solidFill>
                <a:latin typeface="+mn-lt"/>
              </a:rPr>
              <a:t>“My argument with her </a:t>
            </a:r>
            <a:r>
              <a:rPr lang="en-US" sz="2800" dirty="0" smtClean="0">
                <a:solidFill>
                  <a:srgbClr val="FFFFFF"/>
                </a:solidFill>
                <a:latin typeface="+mn-lt"/>
              </a:rPr>
              <a:t>[</a:t>
            </a:r>
            <a:r>
              <a:rPr lang="en-US" sz="2800" smtClean="0">
                <a:solidFill>
                  <a:srgbClr val="FFFFFF"/>
                </a:solidFill>
                <a:latin typeface="+mn-lt"/>
              </a:rPr>
              <a:t>Marcelline </a:t>
            </a:r>
            <a:r>
              <a:rPr lang="en-US" sz="2800" dirty="0">
                <a:solidFill>
                  <a:srgbClr val="FFFFFF"/>
                </a:solidFill>
                <a:latin typeface="+mn-lt"/>
              </a:rPr>
              <a:t>Burns] is the . . . heel-to-toe and one-leg-stand are too sensitive.”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solidFill>
                  <a:srgbClr val="FFFFFF"/>
                </a:solidFill>
                <a:latin typeface="+mn-lt"/>
              </a:rPr>
              <a:t>Critique of field studies – Fla., Colo., San Diego</a:t>
            </a:r>
          </a:p>
          <a:p>
            <a:pPr lvl="1"/>
            <a:r>
              <a:rPr lang="en-US" sz="2800" dirty="0" smtClean="0">
                <a:solidFill>
                  <a:srgbClr val="FFFFFF"/>
                </a:solidFill>
                <a:latin typeface="+mn-lt"/>
              </a:rPr>
              <a:t>Not really “experiments” </a:t>
            </a:r>
            <a:r>
              <a:rPr lang="en-US" sz="2800" dirty="0" err="1" smtClean="0">
                <a:solidFill>
                  <a:srgbClr val="FFFFFF"/>
                </a:solidFill>
                <a:latin typeface="+mn-lt"/>
              </a:rPr>
              <a:t>bc</a:t>
            </a:r>
            <a:r>
              <a:rPr lang="en-US" sz="2800" dirty="0" smtClean="0">
                <a:solidFill>
                  <a:srgbClr val="FFFFFF"/>
                </a:solidFill>
                <a:latin typeface="+mn-lt"/>
              </a:rPr>
              <a:t> no controls</a:t>
            </a:r>
          </a:p>
          <a:p>
            <a:pPr lvl="1"/>
            <a:r>
              <a:rPr lang="en-US" sz="2800" dirty="0" smtClean="0">
                <a:solidFill>
                  <a:srgbClr val="FFFFFF"/>
                </a:solidFill>
                <a:latin typeface="+mn-lt"/>
              </a:rPr>
              <a:t>Studies validated arrest decisions – not SFSTs – </a:t>
            </a:r>
            <a:r>
              <a:rPr lang="en-US" sz="2800" dirty="0" err="1" smtClean="0">
                <a:solidFill>
                  <a:srgbClr val="FFFFFF"/>
                </a:solidFill>
                <a:latin typeface="+mn-lt"/>
              </a:rPr>
              <a:t>bc</a:t>
            </a:r>
            <a:r>
              <a:rPr lang="en-US" sz="2800" dirty="0" smtClean="0">
                <a:solidFill>
                  <a:srgbClr val="FFFFFF"/>
                </a:solidFill>
                <a:latin typeface="+mn-lt"/>
              </a:rPr>
              <a:t> officers had other info (e.g. driving, odor, appearance)</a:t>
            </a:r>
          </a:p>
          <a:p>
            <a:pPr lvl="1"/>
            <a:r>
              <a:rPr lang="en-US" sz="2800" dirty="0" smtClean="0">
                <a:solidFill>
                  <a:srgbClr val="FFFFFF"/>
                </a:solidFill>
                <a:latin typeface="+mn-lt"/>
              </a:rPr>
              <a:t>San Diego used </a:t>
            </a:r>
            <a:r>
              <a:rPr lang="en-US" sz="2800" dirty="0" err="1" smtClean="0">
                <a:solidFill>
                  <a:srgbClr val="FFFFFF"/>
                </a:solidFill>
                <a:latin typeface="+mn-lt"/>
              </a:rPr>
              <a:t>PBTs</a:t>
            </a:r>
            <a:r>
              <a:rPr lang="en-US" sz="2800" dirty="0" smtClean="0">
                <a:solidFill>
                  <a:srgbClr val="FFFFFF"/>
                </a:solidFill>
                <a:latin typeface="+mn-lt"/>
              </a:rPr>
              <a:t> in arrest decision</a:t>
            </a:r>
          </a:p>
          <a:p>
            <a:pPr lvl="1"/>
            <a:r>
              <a:rPr lang="en-US" sz="2800" dirty="0" smtClean="0">
                <a:solidFill>
                  <a:srgbClr val="FFFFFF"/>
                </a:solidFill>
                <a:latin typeface="+mn-lt"/>
              </a:rPr>
              <a:t>Colo. and Fla. officers were supervised</a:t>
            </a:r>
          </a:p>
          <a:p>
            <a:pPr lvl="1"/>
            <a:r>
              <a:rPr lang="en-US" sz="2800" dirty="0" smtClean="0">
                <a:solidFill>
                  <a:srgbClr val="FFFFFF"/>
                </a:solidFill>
                <a:latin typeface="+mn-lt"/>
              </a:rPr>
              <a:t>Insufficient documentation</a:t>
            </a:r>
          </a:p>
          <a:p>
            <a:pPr lvl="2"/>
            <a:r>
              <a:rPr lang="en-US" sz="2800" dirty="0" smtClean="0">
                <a:solidFill>
                  <a:srgbClr val="FFFFFF"/>
                </a:solidFill>
                <a:latin typeface="+mn-lt"/>
              </a:rPr>
              <a:t>No inter-rater reliability</a:t>
            </a:r>
          </a:p>
          <a:p>
            <a:pPr lvl="2"/>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5029200"/>
          </a:xfrm>
        </p:spPr>
        <p:txBody>
          <a:bodyPr/>
          <a:lstStyle/>
          <a:p>
            <a:r>
              <a:rPr lang="en-US" sz="2800" dirty="0" smtClean="0">
                <a:solidFill>
                  <a:srgbClr val="FFFFFF"/>
                </a:solidFill>
                <a:latin typeface="+mn-lt"/>
              </a:rPr>
              <a:t>Critique of field studies – Fla., Colo., San Diego</a:t>
            </a:r>
          </a:p>
          <a:p>
            <a:pPr lvl="2"/>
            <a:r>
              <a:rPr lang="en-US" sz="2800" dirty="0" smtClean="0">
                <a:solidFill>
                  <a:srgbClr val="FFFFFF"/>
                </a:solidFill>
                <a:latin typeface="+mn-lt"/>
              </a:rPr>
              <a:t>No inter-rater reliability</a:t>
            </a:r>
          </a:p>
          <a:p>
            <a:pPr lvl="2"/>
            <a:r>
              <a:rPr lang="en-US" sz="2800" dirty="0" smtClean="0">
                <a:solidFill>
                  <a:srgbClr val="FFFFFF"/>
                </a:solidFill>
                <a:latin typeface="+mn-lt"/>
              </a:rPr>
              <a:t>No discussion of weaknesses of studies</a:t>
            </a:r>
          </a:p>
          <a:p>
            <a:pPr lvl="2"/>
            <a:r>
              <a:rPr lang="en-US" sz="2800" dirty="0" smtClean="0">
                <a:solidFill>
                  <a:srgbClr val="FFFFFF"/>
                </a:solidFill>
                <a:latin typeface="+mn-lt"/>
              </a:rPr>
              <a:t>None peer reviewed</a:t>
            </a:r>
          </a:p>
          <a:p>
            <a:r>
              <a:rPr lang="en-US" sz="2800" dirty="0" smtClean="0">
                <a:solidFill>
                  <a:srgbClr val="FFFFFF"/>
                </a:solidFill>
                <a:latin typeface="+mn-lt"/>
              </a:rPr>
              <a:t>Problems with 1981 laboratory study</a:t>
            </a:r>
          </a:p>
          <a:p>
            <a:pPr lvl="1"/>
            <a:r>
              <a:rPr lang="en-US" sz="2800" dirty="0" smtClean="0">
                <a:latin typeface="+mn-lt"/>
              </a:rPr>
              <a:t>subjects had no reason to fear detection/arrest;</a:t>
            </a:r>
          </a:p>
          <a:p>
            <a:pPr lvl="1"/>
            <a:r>
              <a:rPr lang="en-US" sz="2800" dirty="0" smtClean="0">
                <a:latin typeface="+mn-lt"/>
              </a:rPr>
              <a:t>testing was conducted during the day rather than night, when most </a:t>
            </a:r>
            <a:r>
              <a:rPr lang="en-US" sz="2800" dirty="0" err="1" smtClean="0">
                <a:latin typeface="+mn-lt"/>
              </a:rPr>
              <a:t>DWIs</a:t>
            </a:r>
            <a:r>
              <a:rPr lang="en-US" sz="2800" dirty="0" smtClean="0">
                <a:latin typeface="+mn-lt"/>
              </a:rPr>
              <a:t> occur; </a:t>
            </a:r>
          </a:p>
          <a:p>
            <a:pPr lvl="1"/>
            <a:r>
              <a:rPr lang="en-US" sz="2800" dirty="0" smtClean="0">
                <a:latin typeface="+mn-lt"/>
              </a:rPr>
              <a:t>officers were able to observe, talk to, and smell the subjects; </a:t>
            </a:r>
          </a:p>
          <a:p>
            <a:pPr lvl="1"/>
            <a:endParaRPr lang="en-US" sz="2800" dirty="0" smtClean="0">
              <a:solidFill>
                <a:srgbClr val="FFFFFF"/>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pPr lvl="1"/>
            <a:r>
              <a:rPr lang="en-US" dirty="0" smtClean="0"/>
              <a:t>F</a:t>
            </a:r>
            <a:r>
              <a:rPr lang="en-US" sz="2800" dirty="0" smtClean="0">
                <a:latin typeface="+mn-lt"/>
              </a:rPr>
              <a:t>or the NHTSA study, subjects were recruited from the state employment office and are not representative of the general population, and no attempt was made to justify this source as representative of DWI </a:t>
            </a:r>
            <a:r>
              <a:rPr lang="en-US" sz="2800" dirty="0" err="1" smtClean="0">
                <a:latin typeface="+mn-lt"/>
              </a:rPr>
              <a:t>stoppees</a:t>
            </a:r>
            <a:r>
              <a:rPr lang="en-US" sz="2800" dirty="0" smtClean="0">
                <a:latin typeface="+mn-lt"/>
              </a:rPr>
              <a:t>; and </a:t>
            </a:r>
          </a:p>
          <a:p>
            <a:pPr lvl="1"/>
            <a:r>
              <a:rPr lang="en-US" sz="2800" dirty="0" smtClean="0">
                <a:latin typeface="+mn-lt"/>
              </a:rPr>
              <a:t>The same subjects were used to create the cutoff scores for the test and to evaluate the accuracy of these cutoff scores</a:t>
            </a: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solidFill>
                  <a:srgbClr val="FFFFFF"/>
                </a:solidFill>
                <a:latin typeface="+mn-lt"/>
              </a:rPr>
              <a:t>Standardization problems</a:t>
            </a:r>
          </a:p>
          <a:p>
            <a:pPr lvl="1"/>
            <a:r>
              <a:rPr lang="en-US" sz="2800" dirty="0" smtClean="0">
                <a:solidFill>
                  <a:srgbClr val="FFFFFF"/>
                </a:solidFill>
                <a:latin typeface="+mn-lt"/>
              </a:rPr>
              <a:t>Screening for medical problems not standardized</a:t>
            </a:r>
          </a:p>
          <a:p>
            <a:pPr lvl="1"/>
            <a:r>
              <a:rPr lang="en-US" sz="2800" dirty="0" smtClean="0">
                <a:solidFill>
                  <a:srgbClr val="FFFFFF"/>
                </a:solidFill>
                <a:latin typeface="+mn-lt"/>
              </a:rPr>
              <a:t>Standardized instructions have changed</a:t>
            </a:r>
          </a:p>
          <a:p>
            <a:pPr lvl="1"/>
            <a:r>
              <a:rPr lang="en-US" sz="2800" dirty="0" smtClean="0">
                <a:solidFill>
                  <a:srgbClr val="FFFFFF"/>
                </a:solidFill>
                <a:latin typeface="+mn-lt"/>
              </a:rPr>
              <a:t>Instructions not always delivered the same</a:t>
            </a:r>
          </a:p>
          <a:p>
            <a:pPr lvl="1"/>
            <a:r>
              <a:rPr lang="en-US" sz="2800" dirty="0" smtClean="0">
                <a:solidFill>
                  <a:srgbClr val="FFFFFF"/>
                </a:solidFill>
                <a:latin typeface="+mn-lt"/>
              </a:rPr>
              <a:t>No instructions re: attitude, speed, &amp; tone</a:t>
            </a:r>
          </a:p>
          <a:p>
            <a:pPr lvl="1"/>
            <a:r>
              <a:rPr lang="en-US" sz="2800" dirty="0" smtClean="0">
                <a:solidFill>
                  <a:srgbClr val="FFFFFF"/>
                </a:solidFill>
                <a:latin typeface="+mn-lt"/>
              </a:rPr>
              <a:t>W &amp; T line variations</a:t>
            </a:r>
          </a:p>
          <a:p>
            <a:pPr lvl="1"/>
            <a:r>
              <a:rPr lang="en-US" sz="2800" dirty="0" smtClean="0">
                <a:solidFill>
                  <a:srgbClr val="FFFFFF"/>
                </a:solidFill>
                <a:latin typeface="+mn-lt"/>
              </a:rPr>
              <a:t>What demonstrates understanding?</a:t>
            </a:r>
          </a:p>
          <a:p>
            <a:pPr lvl="1"/>
            <a:r>
              <a:rPr lang="en-US" sz="2800" dirty="0" smtClean="0">
                <a:solidFill>
                  <a:srgbClr val="FFFFFF"/>
                </a:solidFill>
                <a:latin typeface="+mn-lt"/>
              </a:rPr>
              <a:t>Scoring not totally clear – e.g. improper turn</a:t>
            </a:r>
          </a:p>
          <a:p>
            <a:pPr lvl="1"/>
            <a:r>
              <a:rPr lang="en-US" sz="2800" dirty="0" smtClean="0">
                <a:solidFill>
                  <a:srgbClr val="FFFFFF"/>
                </a:solidFill>
                <a:latin typeface="+mn-lt"/>
              </a:rPr>
              <a:t>What counts as failing if passes one or more</a:t>
            </a: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pPr lvl="1"/>
            <a:r>
              <a:rPr lang="en-US" sz="2800" dirty="0" smtClean="0">
                <a:solidFill>
                  <a:srgbClr val="FFFFFF"/>
                </a:solidFill>
                <a:latin typeface="+mn-lt"/>
              </a:rPr>
              <a:t>No requirement officers record observations immediately</a:t>
            </a:r>
          </a:p>
          <a:p>
            <a:r>
              <a:rPr lang="en-US" sz="2800" dirty="0" err="1" smtClean="0">
                <a:solidFill>
                  <a:srgbClr val="FFFFFF"/>
                </a:solidFill>
                <a:latin typeface="+mn-lt"/>
              </a:rPr>
              <a:t>Reliabilty</a:t>
            </a:r>
            <a:r>
              <a:rPr lang="en-US" sz="2800" dirty="0" smtClean="0">
                <a:solidFill>
                  <a:srgbClr val="FFFFFF"/>
                </a:solidFill>
                <a:latin typeface="+mn-lt"/>
              </a:rPr>
              <a:t> and validity problems</a:t>
            </a:r>
          </a:p>
          <a:p>
            <a:pPr lvl="1"/>
            <a:r>
              <a:rPr lang="en-US" sz="2800" dirty="0" smtClean="0">
                <a:solidFill>
                  <a:srgbClr val="FFFFFF"/>
                </a:solidFill>
                <a:latin typeface="+mn-lt"/>
              </a:rPr>
              <a:t>Not double blind</a:t>
            </a:r>
          </a:p>
          <a:p>
            <a:pPr lvl="1"/>
            <a:r>
              <a:rPr lang="en-US" sz="2800" dirty="0" smtClean="0">
                <a:latin typeface="+mn-lt"/>
              </a:rPr>
              <a:t>The effects of fatigue, drowsiness, circadian rhythm, driver stiffness or roadside conditions on SFST performance have not been adequately investigated</a:t>
            </a:r>
          </a:p>
          <a:p>
            <a:pPr lvl="1"/>
            <a:r>
              <a:rPr lang="en-US" sz="2800" dirty="0" smtClean="0">
                <a:solidFill>
                  <a:srgbClr val="FFFFFF"/>
                </a:solidFill>
                <a:latin typeface="+mn-lt"/>
              </a:rPr>
              <a:t>What is affect of fear, anxiety or stress</a:t>
            </a:r>
          </a:p>
          <a:p>
            <a:pPr lvl="1"/>
            <a:r>
              <a:rPr lang="en-US" sz="2800" dirty="0" smtClean="0">
                <a:solidFill>
                  <a:srgbClr val="FFFFFF"/>
                </a:solidFill>
                <a:latin typeface="+mn-lt"/>
              </a:rPr>
              <a:t>W&amp;T &amp; OLS – no data on individual clues</a:t>
            </a:r>
          </a:p>
          <a:p>
            <a:pPr lvl="1"/>
            <a:endParaRPr lang="en-US" sz="2800" dirty="0" smtClean="0">
              <a:solidFill>
                <a:srgbClr val="FFFFFF"/>
              </a:solidFill>
              <a:latin typeface="+mn-lt"/>
            </a:endParaRP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pPr lvl="1"/>
            <a:r>
              <a:rPr lang="en-US" sz="2800" dirty="0" smtClean="0">
                <a:solidFill>
                  <a:srgbClr val="FFFFFF"/>
                </a:solidFill>
                <a:latin typeface="+mn-lt"/>
              </a:rPr>
              <a:t>No standard error measurement</a:t>
            </a:r>
          </a:p>
          <a:p>
            <a:pPr lvl="1"/>
            <a:r>
              <a:rPr lang="en-US" sz="2800" dirty="0" smtClean="0">
                <a:solidFill>
                  <a:srgbClr val="FFFFFF"/>
                </a:solidFill>
                <a:latin typeface="+mn-lt"/>
              </a:rPr>
              <a:t>No large number of tests on sober people – no “normal” score</a:t>
            </a:r>
          </a:p>
          <a:p>
            <a:pPr lvl="1"/>
            <a:r>
              <a:rPr lang="en-US" sz="2800" dirty="0" smtClean="0">
                <a:solidFill>
                  <a:srgbClr val="FFFFFF"/>
                </a:solidFill>
                <a:latin typeface="+mn-lt"/>
              </a:rPr>
              <a:t>Very little data &lt;21 or &gt;55</a:t>
            </a:r>
          </a:p>
          <a:p>
            <a:pPr lvl="1"/>
            <a:r>
              <a:rPr lang="en-US" sz="2800" dirty="0" smtClean="0">
                <a:solidFill>
                  <a:srgbClr val="FFFFFF"/>
                </a:solidFill>
                <a:latin typeface="+mn-lt"/>
              </a:rPr>
              <a:t>Effect of age, physical condition, degree of overweight not known</a:t>
            </a:r>
          </a:p>
          <a:p>
            <a:pPr lvl="1"/>
            <a:r>
              <a:rPr lang="en-US" sz="2800" dirty="0" smtClean="0">
                <a:solidFill>
                  <a:srgbClr val="FFFFFF"/>
                </a:solidFill>
                <a:latin typeface="+mn-lt"/>
              </a:rPr>
              <a:t>80% best case does not = proof beyond a reasonable doubt</a:t>
            </a:r>
          </a:p>
          <a:p>
            <a:pPr>
              <a:buNone/>
            </a:pPr>
            <a:endParaRPr lang="en-US" sz="2800" dirty="0" smtClean="0">
              <a:solidFill>
                <a:srgbClr val="FFFFFF"/>
              </a:solidFill>
              <a:latin typeface="+mn-lt"/>
            </a:endParaRPr>
          </a:p>
          <a:p>
            <a:pPr lvl="1"/>
            <a:endParaRPr lang="en-US" sz="2800" dirty="0" smtClean="0">
              <a:solidFill>
                <a:srgbClr val="FFFFFF"/>
              </a:solidFill>
              <a:latin typeface="+mn-lt"/>
            </a:endParaRP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- 2003</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solidFill>
                  <a:srgbClr val="FFFFFF"/>
                </a:solidFill>
                <a:latin typeface="+mn-lt"/>
              </a:rPr>
              <a:t>Miscellaneous issues</a:t>
            </a:r>
          </a:p>
          <a:p>
            <a:pPr lvl="1"/>
            <a:r>
              <a:rPr lang="en-US" sz="2800" dirty="0" smtClean="0">
                <a:solidFill>
                  <a:srgbClr val="FFFFFF"/>
                </a:solidFill>
                <a:latin typeface="+mn-lt"/>
              </a:rPr>
              <a:t>NHTSA researchers – not independent</a:t>
            </a:r>
          </a:p>
          <a:p>
            <a:pPr lvl="1"/>
            <a:r>
              <a:rPr lang="en-US" sz="2800" dirty="0" smtClean="0">
                <a:solidFill>
                  <a:srgbClr val="FFFFFF"/>
                </a:solidFill>
                <a:latin typeface="+mn-lt"/>
              </a:rPr>
              <a:t>High base rate – up to 92% legally intoxicated</a:t>
            </a:r>
          </a:p>
          <a:p>
            <a:pPr lvl="1"/>
            <a:r>
              <a:rPr lang="en-US" sz="2800" dirty="0" smtClean="0">
                <a:solidFill>
                  <a:srgbClr val="FFFFFF"/>
                </a:solidFill>
                <a:latin typeface="+mn-lt"/>
              </a:rPr>
              <a:t>Scoring potentially biased</a:t>
            </a:r>
          </a:p>
          <a:p>
            <a:pPr lvl="1"/>
            <a:r>
              <a:rPr lang="en-US" sz="2800" dirty="0" smtClean="0">
                <a:solidFill>
                  <a:srgbClr val="FFFFFF"/>
                </a:solidFill>
                <a:latin typeface="+mn-lt"/>
              </a:rPr>
              <a:t>SFSTs do not = driving</a:t>
            </a:r>
          </a:p>
          <a:p>
            <a:pPr lvl="1"/>
            <a:r>
              <a:rPr lang="en-US" sz="2800" dirty="0" smtClean="0">
                <a:solidFill>
                  <a:srgbClr val="FFFFFF"/>
                </a:solidFill>
                <a:latin typeface="+mn-lt"/>
              </a:rPr>
              <a:t>SFSTs never validated for impairment – but used that way</a:t>
            </a:r>
          </a:p>
          <a:p>
            <a:pPr lvl="1"/>
            <a:r>
              <a:rPr lang="en-US" sz="2800" dirty="0" smtClean="0">
                <a:solidFill>
                  <a:srgbClr val="FFFFFF"/>
                </a:solidFill>
                <a:latin typeface="+mn-lt"/>
              </a:rPr>
              <a:t>HGN more prejudicial &gt; probative on impairment </a:t>
            </a:r>
          </a:p>
          <a:p>
            <a:pPr lvl="1"/>
            <a:endParaRPr lang="en-US" sz="2800" dirty="0" smtClean="0">
              <a:solidFill>
                <a:srgbClr val="FFFFFF"/>
              </a:solidFill>
              <a:latin typeface="+mn-lt"/>
            </a:endParaRP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genderbias.mov">
            <a:hlinkClick r:id="" action="ppaction://media"/>
          </p:cNvPr>
          <p:cNvPicPr/>
          <p:nvPr>
            <a:videoFile r:link="rId1"/>
          </p:nvPr>
        </p:nvPicPr>
        <p:blipFill>
          <a:blip r:embed="rId3"/>
          <a:stretch>
            <a:fillRect/>
          </a:stretch>
        </p:blipFill>
        <p:spPr>
          <a:xfrm>
            <a:off x="565150" y="393700"/>
            <a:ext cx="8013700" cy="6070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9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2008 HGN</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latin typeface="+mn-lt"/>
              </a:rPr>
              <a:t>The NHTSA-recommended speed for breakdown of smooth pursuit (SP) may be very close to the maximum pursuit velocity without visible saccades for many people when sober, even under favorable conditions</a:t>
            </a:r>
          </a:p>
          <a:p>
            <a:r>
              <a:rPr lang="en-US" sz="2800" dirty="0" smtClean="0">
                <a:latin typeface="+mn-lt"/>
              </a:rPr>
              <a:t>According to the largest study of its kind, about 10 percent of people have onset of nystagmus before 45 degrees of lateral deviation of the eyes at 0.00 percent BAC; another 10 percent have onset of nystagmus at 45 degrees.</a:t>
            </a:r>
            <a:endParaRPr lang="en-US" sz="2800" dirty="0" smtClean="0">
              <a:solidFill>
                <a:srgbClr val="FFFFFF"/>
              </a:solidFill>
              <a:latin typeface="+mn-lt"/>
            </a:endParaRP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2008 HGN</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latin typeface="+mn-lt"/>
              </a:rPr>
              <a:t>HGN affected by age</a:t>
            </a:r>
          </a:p>
          <a:p>
            <a:r>
              <a:rPr lang="en-US" sz="2800" dirty="0" smtClean="0">
                <a:solidFill>
                  <a:srgbClr val="FFFFFF"/>
                </a:solidFill>
                <a:latin typeface="+mn-lt"/>
              </a:rPr>
              <a:t>HGN is sort of divided attention</a:t>
            </a:r>
          </a:p>
          <a:p>
            <a:pPr lvl="1"/>
            <a:r>
              <a:rPr lang="en-US" sz="2800" dirty="0" smtClean="0">
                <a:solidFill>
                  <a:srgbClr val="FFFFFF"/>
                </a:solidFill>
                <a:latin typeface="+mn-lt"/>
              </a:rPr>
              <a:t>I.e. mental distractions can cause lack of smooth pursuit</a:t>
            </a:r>
          </a:p>
          <a:p>
            <a:r>
              <a:rPr lang="en-US" sz="2800" dirty="0" smtClean="0">
                <a:solidFill>
                  <a:srgbClr val="FFFFFF"/>
                </a:solidFill>
                <a:latin typeface="+mn-lt"/>
              </a:rPr>
              <a:t>Background characteristics can interfere</a:t>
            </a:r>
          </a:p>
          <a:p>
            <a:r>
              <a:rPr lang="en-US" sz="2800" dirty="0" smtClean="0">
                <a:solidFill>
                  <a:srgbClr val="FFFFFF"/>
                </a:solidFill>
                <a:latin typeface="+mn-lt"/>
              </a:rPr>
              <a:t>Many more medical causes of LSP than listed in Schultz</a:t>
            </a:r>
          </a:p>
          <a:p>
            <a:r>
              <a:rPr lang="en-US" sz="2800" dirty="0" smtClean="0">
                <a:solidFill>
                  <a:srgbClr val="FFFFFF"/>
                </a:solidFill>
                <a:latin typeface="+mn-lt"/>
              </a:rPr>
              <a:t>Some psychiatric conditions can cause LSP</a:t>
            </a:r>
          </a:p>
          <a:p>
            <a:r>
              <a:rPr lang="en-US" sz="2800" dirty="0" smtClean="0">
                <a:solidFill>
                  <a:srgbClr val="FFFFFF"/>
                </a:solidFill>
                <a:latin typeface="+mn-lt"/>
              </a:rPr>
              <a:t>Nicotine can cause LSP  </a:t>
            </a: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en-US" sz="3200" dirty="0" err="1" smtClean="0">
                <a:solidFill>
                  <a:srgbClr val="DBBD71"/>
                </a:solidFill>
                <a:latin typeface="+mn-lt"/>
              </a:rPr>
              <a:t>Rubenzer</a:t>
            </a:r>
            <a:r>
              <a:rPr lang="en-US" sz="3200" dirty="0" smtClean="0">
                <a:solidFill>
                  <a:srgbClr val="DBBD71"/>
                </a:solidFill>
                <a:latin typeface="+mn-lt"/>
              </a:rPr>
              <a:t> – 2008 HGN</a:t>
            </a:r>
            <a:endParaRPr lang="en-US" sz="3200" dirty="0">
              <a:solidFill>
                <a:srgbClr val="DBBD71"/>
              </a:solidFill>
              <a:latin typeface="+mn-lt"/>
            </a:endParaRPr>
          </a:p>
        </p:txBody>
      </p:sp>
      <p:sp>
        <p:nvSpPr>
          <p:cNvPr id="52227" name="Rectangle 3"/>
          <p:cNvSpPr>
            <a:spLocks noGrp="1" noChangeArrowheads="1"/>
          </p:cNvSpPr>
          <p:nvPr>
            <p:ph type="body" idx="1"/>
          </p:nvPr>
        </p:nvSpPr>
        <p:spPr>
          <a:xfrm>
            <a:off x="0" y="1600200"/>
            <a:ext cx="9144000" cy="4724400"/>
          </a:xfrm>
        </p:spPr>
        <p:txBody>
          <a:bodyPr/>
          <a:lstStyle/>
          <a:p>
            <a:r>
              <a:rPr lang="en-US" sz="2800" dirty="0" smtClean="0">
                <a:solidFill>
                  <a:srgbClr val="FFFFFF"/>
                </a:solidFill>
                <a:latin typeface="+mn-lt"/>
              </a:rPr>
              <a:t>Nystagmus probably not affect vision acuity</a:t>
            </a:r>
          </a:p>
          <a:p>
            <a:r>
              <a:rPr lang="en-US" sz="2800" dirty="0" smtClean="0">
                <a:solidFill>
                  <a:srgbClr val="FFFFFF"/>
                </a:solidFill>
                <a:latin typeface="+mn-lt"/>
              </a:rPr>
              <a:t>Inter-rater and test-retest reliability – 50-70% is too low  </a:t>
            </a:r>
          </a:p>
          <a:p>
            <a:pPr lvl="1">
              <a:buNone/>
            </a:pPr>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7812"/>
            <a:ext cx="9144000" cy="1398587"/>
          </a:xfrm>
        </p:spPr>
        <p:txBody>
          <a:bodyPr/>
          <a:lstStyle/>
          <a:p>
            <a:r>
              <a:rPr lang="en-US" sz="3200" dirty="0" smtClean="0">
                <a:latin typeface="+mn-lt"/>
              </a:rPr>
              <a:t>Steven J. </a:t>
            </a:r>
            <a:r>
              <a:rPr lang="en-US" sz="3200" dirty="0" err="1" smtClean="0">
                <a:latin typeface="+mn-lt"/>
              </a:rPr>
              <a:t>Rubenzer</a:t>
            </a:r>
            <a:r>
              <a:rPr lang="en-US" sz="3200" dirty="0" smtClean="0">
                <a:latin typeface="+mn-lt"/>
              </a:rPr>
              <a:t>, 32 Law &amp; Hum. </a:t>
            </a:r>
            <a:r>
              <a:rPr lang="en-US" sz="3200" dirty="0" err="1" smtClean="0">
                <a:latin typeface="+mn-lt"/>
              </a:rPr>
              <a:t>Behav</a:t>
            </a:r>
            <a:r>
              <a:rPr lang="en-US" sz="3200" dirty="0" smtClean="0">
                <a:latin typeface="+mn-lt"/>
              </a:rPr>
              <a:t>. 293, The Standardized Field Sobriety Tests: A Review Of Scientific And Legal Issues (August, 2008) </a:t>
            </a:r>
            <a:endParaRPr lang="en-US" sz="3200" dirty="0">
              <a:latin typeface="+mn-lt"/>
            </a:endParaRPr>
          </a:p>
        </p:txBody>
      </p:sp>
      <p:sp>
        <p:nvSpPr>
          <p:cNvPr id="5" name="Content Placeholder 4"/>
          <p:cNvSpPr>
            <a:spLocks noGrp="1"/>
          </p:cNvSpPr>
          <p:nvPr>
            <p:ph idx="1"/>
          </p:nvPr>
        </p:nvSpPr>
        <p:spPr>
          <a:xfrm>
            <a:off x="457200" y="1981200"/>
            <a:ext cx="8229600" cy="4149725"/>
          </a:xfrm>
        </p:spPr>
        <p:txBody>
          <a:bodyPr/>
          <a:lstStyle/>
          <a:p>
            <a:r>
              <a:rPr lang="en-US" dirty="0" smtClean="0"/>
              <a:t>Reviews everything ever written</a:t>
            </a:r>
          </a:p>
          <a:p>
            <a:pPr lvl="1"/>
            <a:r>
              <a:rPr lang="en-US" dirty="0" smtClean="0"/>
              <a:t>Scant reporting of subject variables</a:t>
            </a:r>
          </a:p>
          <a:p>
            <a:pPr lvl="1"/>
            <a:r>
              <a:rPr lang="en-US" dirty="0" smtClean="0"/>
              <a:t>Almost never double blind</a:t>
            </a:r>
          </a:p>
          <a:p>
            <a:pPr lvl="1"/>
            <a:r>
              <a:rPr lang="en-US" dirty="0" smtClean="0"/>
              <a:t>No study to date has used mental, behavioral, or driving impairment as the </a:t>
            </a:r>
            <a:r>
              <a:rPr lang="en-US" dirty="0" err="1" smtClean="0"/>
              <a:t>SFST's</a:t>
            </a:r>
            <a:r>
              <a:rPr lang="en-US" dirty="0" smtClean="0"/>
              <a:t> criterion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7813"/>
            <a:ext cx="9144000" cy="1143000"/>
          </a:xfrm>
        </p:spPr>
        <p:txBody>
          <a:bodyPr/>
          <a:lstStyle/>
          <a:p>
            <a:r>
              <a:rPr lang="en-US" sz="3200" dirty="0" smtClean="0">
                <a:latin typeface="+mn-lt"/>
              </a:rPr>
              <a:t>Steven J. </a:t>
            </a:r>
            <a:r>
              <a:rPr lang="en-US" sz="3200" dirty="0" err="1" smtClean="0">
                <a:latin typeface="+mn-lt"/>
              </a:rPr>
              <a:t>Rubenzer</a:t>
            </a:r>
            <a:r>
              <a:rPr lang="en-US" sz="3200" dirty="0" smtClean="0">
                <a:latin typeface="+mn-lt"/>
              </a:rPr>
              <a:t>, 32 Law &amp; Hum. </a:t>
            </a:r>
            <a:r>
              <a:rPr lang="en-US" sz="3200" dirty="0" err="1" smtClean="0">
                <a:latin typeface="+mn-lt"/>
              </a:rPr>
              <a:t>Behav</a:t>
            </a:r>
            <a:r>
              <a:rPr lang="en-US" sz="3200" dirty="0" smtClean="0">
                <a:latin typeface="+mn-lt"/>
              </a:rPr>
              <a:t>. 293, The Standardized Field Sobriety Tests: A Review Of Scientific And Legal Issues (August, 2008) </a:t>
            </a:r>
            <a:endParaRPr lang="en-US" sz="3200" dirty="0">
              <a:latin typeface="+mn-lt"/>
            </a:endParaRPr>
          </a:p>
        </p:txBody>
      </p:sp>
      <p:sp>
        <p:nvSpPr>
          <p:cNvPr id="5" name="Content Placeholder 4"/>
          <p:cNvSpPr>
            <a:spLocks noGrp="1"/>
          </p:cNvSpPr>
          <p:nvPr>
            <p:ph idx="1"/>
          </p:nvPr>
        </p:nvSpPr>
        <p:spPr/>
        <p:txBody>
          <a:bodyPr/>
          <a:lstStyle/>
          <a:p>
            <a:r>
              <a:rPr lang="en-US" sz="2800" dirty="0" smtClean="0"/>
              <a:t>Conclusions</a:t>
            </a:r>
          </a:p>
          <a:p>
            <a:pPr lvl="1"/>
            <a:r>
              <a:rPr lang="en-US" dirty="0" smtClean="0"/>
              <a:t>There are serious deficiencies in the research that supports the SFSTs. The fundamental question of validity has not been addressed rigorously, nor have the effects of many common, potentially confounding variables likely to be present at many DWI stops been examined.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7813"/>
            <a:ext cx="9144000" cy="1143000"/>
          </a:xfrm>
        </p:spPr>
        <p:txBody>
          <a:bodyPr/>
          <a:lstStyle/>
          <a:p>
            <a:r>
              <a:rPr lang="en-US" sz="3200" dirty="0" smtClean="0">
                <a:latin typeface="+mn-lt"/>
              </a:rPr>
              <a:t>Steven J. </a:t>
            </a:r>
            <a:r>
              <a:rPr lang="en-US" sz="3200" dirty="0" err="1" smtClean="0">
                <a:latin typeface="+mn-lt"/>
              </a:rPr>
              <a:t>Rubenzer</a:t>
            </a:r>
            <a:r>
              <a:rPr lang="en-US" sz="3200" dirty="0" smtClean="0">
                <a:latin typeface="+mn-lt"/>
              </a:rPr>
              <a:t>, 32 Law &amp; Hum. </a:t>
            </a:r>
            <a:r>
              <a:rPr lang="en-US" sz="3200" dirty="0" err="1" smtClean="0">
                <a:latin typeface="+mn-lt"/>
              </a:rPr>
              <a:t>Behav</a:t>
            </a:r>
            <a:r>
              <a:rPr lang="en-US" sz="3200" dirty="0" smtClean="0">
                <a:latin typeface="+mn-lt"/>
              </a:rPr>
              <a:t>. 293, The Standardized Field Sobriety Tests: A Review Of Scientific And Legal Issues (August, 2008) </a:t>
            </a:r>
            <a:endParaRPr lang="en-US" sz="3200" dirty="0">
              <a:latin typeface="+mn-lt"/>
            </a:endParaRPr>
          </a:p>
        </p:txBody>
      </p:sp>
      <p:sp>
        <p:nvSpPr>
          <p:cNvPr id="5" name="Content Placeholder 4"/>
          <p:cNvSpPr>
            <a:spLocks noGrp="1"/>
          </p:cNvSpPr>
          <p:nvPr>
            <p:ph idx="1"/>
          </p:nvPr>
        </p:nvSpPr>
        <p:spPr/>
        <p:txBody>
          <a:bodyPr/>
          <a:lstStyle/>
          <a:p>
            <a:r>
              <a:rPr lang="en-US" sz="2800" dirty="0" smtClean="0"/>
              <a:t>Research is long overdue to:</a:t>
            </a:r>
          </a:p>
          <a:p>
            <a:r>
              <a:rPr lang="en-US" sz="2800" dirty="0" smtClean="0"/>
              <a:t>Determine the validity of the SFSTs for predicting BAC under rigorous, double blind conditions.</a:t>
            </a:r>
          </a:p>
          <a:p>
            <a:r>
              <a:rPr lang="en-US" sz="2800" dirty="0" smtClean="0"/>
              <a:t>Determine whether the SFSTs are related to driving ability or measures of mental, physical, or visual impairment using double blind studies. If so, to what degree? If not, identify the tests as they are.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7813"/>
            <a:ext cx="9144000" cy="1143000"/>
          </a:xfrm>
        </p:spPr>
        <p:txBody>
          <a:bodyPr/>
          <a:lstStyle/>
          <a:p>
            <a:r>
              <a:rPr lang="en-US" sz="3200" dirty="0" smtClean="0">
                <a:latin typeface="+mn-lt"/>
              </a:rPr>
              <a:t>Steven J. </a:t>
            </a:r>
            <a:r>
              <a:rPr lang="en-US" sz="3200" dirty="0" err="1" smtClean="0">
                <a:latin typeface="+mn-lt"/>
              </a:rPr>
              <a:t>Rubenzer</a:t>
            </a:r>
            <a:r>
              <a:rPr lang="en-US" sz="3200" dirty="0" smtClean="0">
                <a:latin typeface="+mn-lt"/>
              </a:rPr>
              <a:t>, 32 Law &amp; Hum. </a:t>
            </a:r>
            <a:r>
              <a:rPr lang="en-US" sz="3200" dirty="0" err="1" smtClean="0">
                <a:latin typeface="+mn-lt"/>
              </a:rPr>
              <a:t>Behav</a:t>
            </a:r>
            <a:r>
              <a:rPr lang="en-US" sz="3200" dirty="0" smtClean="0">
                <a:latin typeface="+mn-lt"/>
              </a:rPr>
              <a:t>. 293, The Standardized Field Sobriety Tests: A Review Of Scientific And Legal Issues (August, 2008) </a:t>
            </a:r>
            <a:endParaRPr lang="en-US" sz="3200" dirty="0">
              <a:latin typeface="+mn-lt"/>
            </a:endParaRPr>
          </a:p>
        </p:txBody>
      </p:sp>
      <p:sp>
        <p:nvSpPr>
          <p:cNvPr id="5" name="Content Placeholder 4"/>
          <p:cNvSpPr>
            <a:spLocks noGrp="1"/>
          </p:cNvSpPr>
          <p:nvPr>
            <p:ph idx="1"/>
          </p:nvPr>
        </p:nvSpPr>
        <p:spPr>
          <a:xfrm>
            <a:off x="457200" y="2057400"/>
            <a:ext cx="8229600" cy="4073525"/>
          </a:xfrm>
        </p:spPr>
        <p:txBody>
          <a:bodyPr/>
          <a:lstStyle/>
          <a:p>
            <a:r>
              <a:rPr lang="en-US" sz="2800" dirty="0" smtClean="0"/>
              <a:t>Investigate the effects of age, gender, physical infirmity, sleepiness, fatigue, time of day, and anxiety/fear of evaluation on performance on the SFSTs, both in conjunction with alcohol consumption and in sober subjects. Norms based on large, representative samples, broken down by relevant factors, should be developed.</a:t>
            </a:r>
          </a:p>
          <a:p>
            <a:endParaRPr lang="en-US" sz="2800" dirty="0" smtClean="0"/>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1026"/>
          <p:cNvSpPr>
            <a:spLocks noGrp="1" noChangeArrowheads="1"/>
          </p:cNvSpPr>
          <p:nvPr>
            <p:ph type="title"/>
          </p:nvPr>
        </p:nvSpPr>
        <p:spPr>
          <a:xfrm>
            <a:off x="685800" y="228600"/>
            <a:ext cx="7772400" cy="990600"/>
          </a:xfrm>
        </p:spPr>
        <p:txBody>
          <a:bodyPr/>
          <a:lstStyle/>
          <a:p>
            <a:pPr algn="ctr">
              <a:defRPr/>
            </a:pPr>
            <a:r>
              <a:rPr lang="en-US" sz="3200" dirty="0">
                <a:effectLst>
                  <a:outerShdw blurRad="38100" dist="38100" dir="2700000" algn="tl">
                    <a:srgbClr val="000000">
                      <a:alpha val="43137"/>
                    </a:srgbClr>
                  </a:outerShdw>
                </a:effectLst>
                <a:latin typeface="Tahoma"/>
                <a:cs typeface="Tahoma"/>
              </a:rPr>
              <a:t>SFSTs - HGN</a:t>
            </a:r>
          </a:p>
        </p:txBody>
      </p:sp>
      <p:sp>
        <p:nvSpPr>
          <p:cNvPr id="339971" name="Rectangle 1027"/>
          <p:cNvSpPr>
            <a:spLocks noGrp="1" noChangeArrowheads="1"/>
          </p:cNvSpPr>
          <p:nvPr>
            <p:ph type="body" idx="1"/>
          </p:nvPr>
        </p:nvSpPr>
        <p:spPr>
          <a:xfrm>
            <a:off x="0" y="1143000"/>
            <a:ext cx="9144000" cy="5557838"/>
          </a:xfrm>
        </p:spPr>
        <p:txBody>
          <a:bodyPr>
            <a:spAutoFit/>
          </a:bodyPr>
          <a:lstStyle/>
          <a:p>
            <a:pPr>
              <a:lnSpc>
                <a:spcPct val="80000"/>
              </a:lnSpc>
              <a:buFont typeface="Wingdings" charset="2"/>
              <a:buChar char="l"/>
              <a:defRPr/>
            </a:pPr>
            <a:r>
              <a:rPr lang="en-US" sz="2800" i="1" dirty="0">
                <a:effectLst>
                  <a:outerShdw blurRad="38100" dist="38100" dir="2700000" algn="tl">
                    <a:srgbClr val="000000">
                      <a:alpha val="43137"/>
                    </a:srgbClr>
                  </a:outerShdw>
                </a:effectLst>
                <a:latin typeface="Tahoma"/>
                <a:cs typeface="Tahoma"/>
              </a:rPr>
              <a:t>Schultz v. State</a:t>
            </a:r>
            <a:r>
              <a:rPr lang="en-US" sz="2800" dirty="0">
                <a:effectLst>
                  <a:outerShdw blurRad="38100" dist="38100" dir="2700000" algn="tl">
                    <a:srgbClr val="000000">
                      <a:alpha val="43137"/>
                    </a:srgbClr>
                  </a:outerShdw>
                </a:effectLst>
                <a:latin typeface="Tahoma"/>
                <a:cs typeface="Tahoma"/>
              </a:rPr>
              <a:t>,</a:t>
            </a:r>
            <a:r>
              <a:rPr lang="en-US" sz="2800" i="1" dirty="0">
                <a:effectLst>
                  <a:outerShdw blurRad="38100" dist="38100" dir="2700000" algn="tl">
                    <a:srgbClr val="000000">
                      <a:alpha val="43137"/>
                    </a:srgbClr>
                  </a:outerShdw>
                </a:effectLst>
                <a:latin typeface="Tahoma"/>
                <a:cs typeface="Tahoma"/>
              </a:rPr>
              <a:t> </a:t>
            </a:r>
            <a:r>
              <a:rPr lang="en-US" sz="2800" dirty="0">
                <a:effectLst>
                  <a:outerShdw blurRad="38100" dist="38100" dir="2700000" algn="tl">
                    <a:srgbClr val="000000">
                      <a:alpha val="43137"/>
                    </a:srgbClr>
                  </a:outerShdw>
                </a:effectLst>
                <a:latin typeface="Tahoma"/>
                <a:cs typeface="Tahoma"/>
              </a:rPr>
              <a:t>106 Md.App. 145, 664 A.2d 60 (1995)</a:t>
            </a:r>
            <a:endParaRPr lang="en-US" sz="2800" i="1" dirty="0">
              <a:effectLst>
                <a:outerShdw blurRad="38100" dist="38100" dir="2700000" algn="tl">
                  <a:srgbClr val="000000">
                    <a:alpha val="43137"/>
                  </a:srgbClr>
                </a:outerShdw>
              </a:effectLst>
              <a:latin typeface="Tahoma"/>
              <a:cs typeface="Tahoma"/>
            </a:endParaRPr>
          </a:p>
          <a:p>
            <a:pPr lvl="1">
              <a:lnSpc>
                <a:spcPct val="80000"/>
              </a:lnSpc>
              <a:buFont typeface="Wingdings" charset="2"/>
              <a:buChar char="n"/>
              <a:defRPr/>
            </a:pPr>
            <a:r>
              <a:rPr lang="en-US" dirty="0">
                <a:effectLst>
                  <a:outerShdw blurRad="38100" dist="38100" dir="2700000" algn="tl">
                    <a:srgbClr val="000000">
                      <a:alpha val="43137"/>
                    </a:srgbClr>
                  </a:outerShdw>
                </a:effectLst>
                <a:latin typeface="Tahoma"/>
                <a:cs typeface="Tahoma"/>
              </a:rPr>
              <a:t>Officer properly trained and certified</a:t>
            </a:r>
          </a:p>
          <a:p>
            <a:pPr lvl="1">
              <a:lnSpc>
                <a:spcPct val="80000"/>
              </a:lnSpc>
              <a:buFont typeface="Wingdings" charset="2"/>
              <a:buChar char="n"/>
              <a:defRPr/>
            </a:pPr>
            <a:r>
              <a:rPr lang="en-US" dirty="0">
                <a:effectLst>
                  <a:outerShdw blurRad="38100" dist="38100" dir="2700000" algn="tl">
                    <a:srgbClr val="000000">
                      <a:alpha val="43137"/>
                    </a:srgbClr>
                  </a:outerShdw>
                </a:effectLst>
                <a:latin typeface="Tahoma"/>
                <a:cs typeface="Tahoma"/>
              </a:rPr>
              <a:t>HGN shows presence of alcohol only</a:t>
            </a:r>
            <a:endParaRPr lang="en-US" i="1" dirty="0">
              <a:effectLst>
                <a:outerShdw blurRad="38100" dist="38100" dir="2700000" algn="tl">
                  <a:srgbClr val="000000">
                    <a:alpha val="43137"/>
                  </a:srgbClr>
                </a:outerShdw>
              </a:effectLst>
              <a:latin typeface="Tahoma"/>
              <a:cs typeface="Tahoma"/>
            </a:endParaRPr>
          </a:p>
          <a:p>
            <a:pPr>
              <a:lnSpc>
                <a:spcPct val="80000"/>
              </a:lnSpc>
              <a:buFont typeface="Wingdings" charset="2"/>
              <a:buChar char="l"/>
              <a:defRPr/>
            </a:pPr>
            <a:r>
              <a:rPr lang="en-US" sz="2800" i="1" dirty="0">
                <a:effectLst>
                  <a:outerShdw blurRad="38100" dist="38100" dir="2700000" algn="tl">
                    <a:srgbClr val="000000">
                      <a:alpha val="43137"/>
                    </a:srgbClr>
                  </a:outerShdw>
                </a:effectLst>
                <a:latin typeface="Tahoma"/>
                <a:cs typeface="Tahoma"/>
              </a:rPr>
              <a:t>Wilson v. State</a:t>
            </a:r>
            <a:r>
              <a:rPr lang="en-US" sz="2800" dirty="0">
                <a:effectLst>
                  <a:outerShdw blurRad="38100" dist="38100" dir="2700000" algn="tl">
                    <a:srgbClr val="000000">
                      <a:alpha val="43137"/>
                    </a:srgbClr>
                  </a:outerShdw>
                </a:effectLst>
                <a:latin typeface="Tahoma"/>
                <a:cs typeface="Tahoma"/>
              </a:rPr>
              <a:t>, 124 Md.App. 543, 723 A.2d 494 (Md.App. 1999) </a:t>
            </a:r>
            <a:endParaRPr lang="en-US" sz="2800" i="1" dirty="0">
              <a:effectLst>
                <a:outerShdw blurRad="38100" dist="38100" dir="2700000" algn="tl">
                  <a:srgbClr val="000000">
                    <a:alpha val="43137"/>
                  </a:srgbClr>
                </a:outerShdw>
              </a:effectLst>
              <a:latin typeface="Tahoma"/>
              <a:cs typeface="Tahoma"/>
            </a:endParaRPr>
          </a:p>
          <a:p>
            <a:pPr lvl="1">
              <a:lnSpc>
                <a:spcPct val="80000"/>
              </a:lnSpc>
              <a:buFont typeface="Wingdings" charset="2"/>
              <a:buChar char="n"/>
              <a:defRPr/>
            </a:pPr>
            <a:r>
              <a:rPr lang="en-US" dirty="0">
                <a:effectLst>
                  <a:outerShdw blurRad="38100" dist="38100" dir="2700000" algn="tl">
                    <a:srgbClr val="000000">
                      <a:alpha val="43137"/>
                    </a:srgbClr>
                  </a:outerShdw>
                </a:effectLst>
                <a:latin typeface="Tahoma"/>
                <a:cs typeface="Tahoma"/>
              </a:rPr>
              <a:t>Officer cannot give opinion on BAC based on HGN</a:t>
            </a:r>
            <a:endParaRPr lang="en-US" i="1" dirty="0">
              <a:effectLst>
                <a:outerShdw blurRad="38100" dist="38100" dir="2700000" algn="tl">
                  <a:srgbClr val="000000">
                    <a:alpha val="43137"/>
                  </a:srgbClr>
                </a:outerShdw>
              </a:effectLst>
              <a:latin typeface="Tahoma"/>
              <a:cs typeface="Tahoma"/>
            </a:endParaRPr>
          </a:p>
          <a:p>
            <a:pPr>
              <a:lnSpc>
                <a:spcPct val="80000"/>
              </a:lnSpc>
              <a:buFont typeface="Wingdings" charset="2"/>
              <a:buChar char="l"/>
              <a:defRPr/>
            </a:pPr>
            <a:r>
              <a:rPr lang="en-US" sz="2800" i="1" dirty="0">
                <a:effectLst>
                  <a:outerShdw blurRad="38100" dist="38100" dir="2700000" algn="tl">
                    <a:srgbClr val="000000">
                      <a:alpha val="43137"/>
                    </a:srgbClr>
                  </a:outerShdw>
                </a:effectLst>
                <a:latin typeface="Tahoma"/>
                <a:cs typeface="Tahoma"/>
              </a:rPr>
              <a:t>State v. Blackwell</a:t>
            </a:r>
            <a:r>
              <a:rPr lang="en-US" sz="2800" dirty="0">
                <a:effectLst>
                  <a:outerShdw blurRad="38100" dist="38100" dir="2700000" algn="tl">
                    <a:srgbClr val="000000">
                      <a:alpha val="43137"/>
                    </a:srgbClr>
                  </a:outerShdw>
                </a:effectLst>
                <a:latin typeface="Tahoma"/>
                <a:cs typeface="Tahoma"/>
              </a:rPr>
              <a:t>, 408 Md. 677, 971 A.2d 296 (2009)</a:t>
            </a:r>
            <a:endParaRPr lang="en-US" sz="2800" i="1" dirty="0">
              <a:effectLst>
                <a:outerShdw blurRad="38100" dist="38100" dir="2700000" algn="tl">
                  <a:srgbClr val="000000">
                    <a:alpha val="43137"/>
                  </a:srgbClr>
                </a:outerShdw>
              </a:effectLst>
              <a:latin typeface="Tahoma"/>
              <a:cs typeface="Tahoma"/>
            </a:endParaRPr>
          </a:p>
          <a:p>
            <a:pPr lvl="1">
              <a:lnSpc>
                <a:spcPct val="80000"/>
              </a:lnSpc>
              <a:buFont typeface="Wingdings" charset="2"/>
              <a:buChar char="n"/>
              <a:defRPr/>
            </a:pPr>
            <a:r>
              <a:rPr lang="en-US" dirty="0">
                <a:effectLst>
                  <a:outerShdw blurRad="38100" dist="38100" dir="2700000" algn="tl">
                    <a:srgbClr val="000000">
                      <a:alpha val="43137"/>
                    </a:srgbClr>
                  </a:outerShdw>
                </a:effectLst>
                <a:latin typeface="Tahoma"/>
                <a:cs typeface="Tahoma"/>
              </a:rPr>
              <a:t>Officer must be qualified as an expert on administration of HGN</a:t>
            </a:r>
          </a:p>
          <a:p>
            <a:pPr>
              <a:lnSpc>
                <a:spcPct val="80000"/>
              </a:lnSpc>
              <a:buFont typeface="Wingdings" charset="2"/>
              <a:buChar char="l"/>
              <a:defRPr/>
            </a:pPr>
            <a:r>
              <a:rPr lang="en-US" sz="2800" i="1" dirty="0">
                <a:effectLst>
                  <a:outerShdw blurRad="38100" dist="38100" dir="2700000" algn="tl">
                    <a:srgbClr val="000000">
                      <a:alpha val="43137"/>
                    </a:srgbClr>
                  </a:outerShdw>
                </a:effectLst>
                <a:latin typeface="Tahoma"/>
                <a:cs typeface="Tahoma"/>
              </a:rPr>
              <a:t>State v. Lasworth</a:t>
            </a:r>
            <a:r>
              <a:rPr lang="en-US" sz="2800" dirty="0">
                <a:effectLst>
                  <a:outerShdw blurRad="38100" dist="38100" dir="2700000" algn="tl">
                    <a:srgbClr val="000000">
                      <a:alpha val="43137"/>
                    </a:srgbClr>
                  </a:outerShdw>
                </a:effectLst>
                <a:latin typeface="Tahoma"/>
                <a:cs typeface="Tahoma"/>
              </a:rPr>
              <a:t>, 42 P.3d 844 (N.M.App. 2001)</a:t>
            </a:r>
          </a:p>
          <a:p>
            <a:pPr lvl="1">
              <a:lnSpc>
                <a:spcPct val="80000"/>
              </a:lnSpc>
              <a:buFont typeface="Wingdings" charset="2"/>
              <a:buChar char="n"/>
              <a:defRPr/>
            </a:pPr>
            <a:r>
              <a:rPr lang="en-US" dirty="0">
                <a:effectLst>
                  <a:outerShdw blurRad="38100" dist="38100" dir="2700000" algn="tl">
                    <a:srgbClr val="000000">
                      <a:alpha val="43137"/>
                    </a:srgbClr>
                  </a:outerShdw>
                </a:effectLst>
                <a:latin typeface="Tahoma"/>
                <a:cs typeface="Tahoma"/>
              </a:rPr>
              <a:t>HGN offered to show impairment </a:t>
            </a:r>
          </a:p>
          <a:p>
            <a:pPr lvl="1">
              <a:lnSpc>
                <a:spcPct val="80000"/>
              </a:lnSpc>
              <a:buFont typeface="Wingdings" charset="2"/>
              <a:buChar char="n"/>
              <a:defRPr/>
            </a:pPr>
            <a:r>
              <a:rPr lang="en-US" dirty="0" err="1">
                <a:effectLst>
                  <a:outerShdw blurRad="38100" dist="38100" dir="2700000" algn="tl">
                    <a:srgbClr val="000000">
                      <a:alpha val="43137"/>
                    </a:srgbClr>
                  </a:outerShdw>
                </a:effectLst>
                <a:latin typeface="Tahoma"/>
                <a:cs typeface="Tahoma"/>
              </a:rPr>
              <a:t>Marcelline</a:t>
            </a:r>
            <a:r>
              <a:rPr lang="en-US" dirty="0">
                <a:effectLst>
                  <a:outerShdw blurRad="38100" dist="38100" dir="2700000" algn="tl">
                    <a:srgbClr val="000000">
                      <a:alpha val="43137"/>
                    </a:srgbClr>
                  </a:outerShdw>
                </a:effectLst>
                <a:latin typeface="Tahoma"/>
                <a:cs typeface="Tahoma"/>
              </a:rPr>
              <a:t> Burns is not qualified to testify about relation between HGN and impairment because HGN not validated for impairment</a:t>
            </a:r>
          </a:p>
          <a:p>
            <a:pPr lvl="1">
              <a:lnSpc>
                <a:spcPct val="80000"/>
              </a:lnSpc>
              <a:buFont typeface="Wingdings" charset="2"/>
              <a:buNone/>
              <a:defRPr/>
            </a:pPr>
            <a:endParaRPr lang="en-US" dirty="0">
              <a:effectLst>
                <a:outerShdw blurRad="38100" dist="38100" dir="2700000" algn="tl">
                  <a:srgbClr val="000000">
                    <a:alpha val="43137"/>
                  </a:srgbClr>
                </a:outerShdw>
              </a:effectLst>
              <a:latin typeface="Tahoma"/>
              <a:cs typeface="Tahom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1026"/>
          <p:cNvSpPr>
            <a:spLocks noGrp="1" noChangeArrowheads="1"/>
          </p:cNvSpPr>
          <p:nvPr>
            <p:ph type="title"/>
          </p:nvPr>
        </p:nvSpPr>
        <p:spPr>
          <a:xfrm>
            <a:off x="685800" y="228600"/>
            <a:ext cx="7772400" cy="990600"/>
          </a:xfrm>
        </p:spPr>
        <p:txBody>
          <a:bodyPr/>
          <a:lstStyle/>
          <a:p>
            <a:pPr algn="ctr">
              <a:defRPr/>
            </a:pPr>
            <a:r>
              <a:rPr lang="en-US" sz="3200" dirty="0">
                <a:effectLst>
                  <a:outerShdw blurRad="38100" dist="38100" dir="2700000" algn="tl">
                    <a:srgbClr val="000000">
                      <a:alpha val="43137"/>
                    </a:srgbClr>
                  </a:outerShdw>
                </a:effectLst>
                <a:latin typeface="Tahoma"/>
                <a:cs typeface="Tahoma"/>
              </a:rPr>
              <a:t>SFSTs - HGN</a:t>
            </a:r>
          </a:p>
        </p:txBody>
      </p:sp>
      <p:sp>
        <p:nvSpPr>
          <p:cNvPr id="339971" name="Rectangle 1027"/>
          <p:cNvSpPr>
            <a:spLocks noGrp="1" noChangeArrowheads="1"/>
          </p:cNvSpPr>
          <p:nvPr>
            <p:ph type="body" idx="1"/>
          </p:nvPr>
        </p:nvSpPr>
        <p:spPr>
          <a:xfrm>
            <a:off x="457200" y="1143001"/>
            <a:ext cx="8686800" cy="6114495"/>
          </a:xfrm>
        </p:spPr>
        <p:txBody>
          <a:bodyPr wrap="square">
            <a:spAutoFit/>
          </a:bodyPr>
          <a:lstStyle/>
          <a:p>
            <a:pPr marL="228600" indent="-228600">
              <a:buNone/>
            </a:pPr>
            <a:r>
              <a:rPr lang="en-US" sz="2800" i="1" dirty="0" smtClean="0">
                <a:effectLst>
                  <a:outerShdw blurRad="38100" dist="38100" dir="2700000" algn="tl">
                    <a:srgbClr val="000000">
                      <a:alpha val="43137"/>
                    </a:srgbClr>
                  </a:outerShdw>
                </a:effectLst>
                <a:latin typeface="Tahoma"/>
                <a:cs typeface="Tahoma"/>
              </a:rPr>
              <a:t>State v. </a:t>
            </a:r>
            <a:r>
              <a:rPr lang="en-US" sz="2800" i="1" dirty="0" err="1" smtClean="0">
                <a:effectLst>
                  <a:outerShdw blurRad="38100" dist="38100" dir="2700000" algn="tl">
                    <a:srgbClr val="000000">
                      <a:alpha val="43137"/>
                    </a:srgbClr>
                  </a:outerShdw>
                </a:effectLst>
                <a:latin typeface="Tahoma"/>
                <a:cs typeface="Tahoma"/>
              </a:rPr>
              <a:t>McKown</a:t>
            </a:r>
            <a:r>
              <a:rPr lang="en-US" sz="2800" dirty="0" smtClean="0">
                <a:effectLst>
                  <a:outerShdw blurRad="38100" dist="38100" dir="2700000" algn="tl">
                    <a:srgbClr val="000000">
                      <a:alpha val="43137"/>
                    </a:srgbClr>
                  </a:outerShdw>
                </a:effectLst>
                <a:latin typeface="Tahoma"/>
                <a:cs typeface="Tahoma"/>
              </a:rPr>
              <a:t>, </a:t>
            </a:r>
            <a:r>
              <a:rPr lang="en-US" sz="2800" dirty="0" smtClean="0">
                <a:effectLst>
                  <a:outerShdw blurRad="38100" dist="38100" dir="2700000" algn="tl">
                    <a:srgbClr val="000000">
                      <a:alpha val="43137"/>
                    </a:srgbClr>
                  </a:outerShdw>
                </a:effectLst>
              </a:rPr>
              <a:t>924 N.E.2d 941 (Ill. 2010)</a:t>
            </a:r>
            <a:r>
              <a:rPr lang="en-US" sz="2800" dirty="0" smtClean="0">
                <a:effectLst>
                  <a:outerShdw blurRad="38100" dist="38100" dir="2700000" algn="tl">
                    <a:srgbClr val="000000">
                      <a:alpha val="43137"/>
                    </a:srgbClr>
                  </a:outerShdw>
                </a:effectLst>
                <a:latin typeface="Tahoma"/>
                <a:cs typeface="Tahoma"/>
              </a:rPr>
              <a:t> </a:t>
            </a:r>
          </a:p>
          <a:p>
            <a:pPr marL="228600" indent="-228600">
              <a:buNone/>
            </a:pPr>
            <a:r>
              <a:rPr lang="en-US" sz="2800" dirty="0" smtClean="0">
                <a:effectLst>
                  <a:outerShdw blurRad="38100" dist="38100" dir="2700000" algn="tl">
                    <a:srgbClr val="000000">
                      <a:alpha val="43137"/>
                    </a:srgbClr>
                  </a:outerShdw>
                </a:effectLst>
              </a:rPr>
              <a:t>1. HGN testing satisfies the Frye standard in Illinois.</a:t>
            </a:r>
          </a:p>
          <a:p>
            <a:pPr marL="228600" indent="-228600">
              <a:buNone/>
            </a:pPr>
            <a:r>
              <a:rPr lang="en-US" sz="2800" dirty="0" smtClean="0">
                <a:effectLst>
                  <a:outerShdw blurRad="38100" dist="38100" dir="2700000" algn="tl">
                    <a:srgbClr val="000000">
                      <a:alpha val="43137"/>
                    </a:srgbClr>
                  </a:outerShdw>
                </a:effectLst>
              </a:rPr>
              <a:t>2. HGN testing is but one facet of field sobriety testing and is admissible as a factor to be considered by the </a:t>
            </a:r>
            <a:r>
              <a:rPr lang="en-US" sz="2800" dirty="0" err="1" smtClean="0">
                <a:effectLst>
                  <a:outerShdw blurRad="38100" dist="38100" dir="2700000" algn="tl">
                    <a:srgbClr val="000000">
                      <a:alpha val="43137"/>
                    </a:srgbClr>
                  </a:outerShdw>
                </a:effectLst>
              </a:rPr>
              <a:t>trier</a:t>
            </a:r>
            <a:r>
              <a:rPr lang="en-US" sz="2800" dirty="0" smtClean="0">
                <a:effectLst>
                  <a:outerShdw blurRad="38100" dist="38100" dir="2700000" algn="tl">
                    <a:srgbClr val="000000">
                      <a:alpha val="43137"/>
                    </a:srgbClr>
                  </a:outerShdw>
                </a:effectLst>
              </a:rPr>
              <a:t> of fact  on the issue of alcohol or drug impairment.</a:t>
            </a:r>
          </a:p>
          <a:p>
            <a:pPr marL="228600" indent="-228600">
              <a:buNone/>
            </a:pPr>
            <a:r>
              <a:rPr lang="en-US" sz="2800" dirty="0" smtClean="0">
                <a:effectLst>
                  <a:outerShdw blurRad="38100" dist="38100" dir="2700000" algn="tl">
                    <a:srgbClr val="000000">
                      <a:alpha val="43137"/>
                    </a:srgbClr>
                  </a:outerShdw>
                </a:effectLst>
              </a:rPr>
              <a:t>3. A proper foundation must include that the witness has been adequately trained, has conducted testing and assessment in accordance with the training, and that he administered the particular test in accordance with his training and proper procedures.</a:t>
            </a:r>
          </a:p>
          <a:p>
            <a:pPr marL="228600" indent="-228600">
              <a:buNone/>
            </a:pPr>
            <a:endParaRPr lang="en-US" sz="2800" dirty="0" smtClean="0"/>
          </a:p>
          <a:p>
            <a:pPr lvl="1">
              <a:lnSpc>
                <a:spcPct val="80000"/>
              </a:lnSpc>
              <a:buFont typeface="Wingdings" charset="2"/>
              <a:buNone/>
              <a:defRPr/>
            </a:pPr>
            <a:endParaRPr lang="en-US" dirty="0">
              <a:effectLst>
                <a:outerShdw blurRad="38100" dist="38100" dir="2700000" algn="tl">
                  <a:srgbClr val="000000">
                    <a:alpha val="43137"/>
                  </a:srgbClr>
                </a:outerShdw>
              </a:effectLst>
              <a:latin typeface="Tahoma"/>
              <a:cs typeface="Tahoma"/>
            </a:endParaRPr>
          </a:p>
        </p:txBody>
      </p:sp>
      <p:sp>
        <p:nvSpPr>
          <p:cNvPr id="4" name="TextBox 3"/>
          <p:cNvSpPr txBox="1"/>
          <p:nvPr/>
        </p:nvSpPr>
        <p:spPr>
          <a:xfrm>
            <a:off x="152400" y="1676400"/>
            <a:ext cx="27434972" cy="754798"/>
          </a:xfrm>
          <a:prstGeom prst="rect">
            <a:avLst/>
          </a:prstGeom>
          <a:noFill/>
        </p:spPr>
        <p:txBody>
          <a:bodyPr wrap="square" rtlCol="0">
            <a:normAutofit/>
          </a:bodyPr>
          <a:lstStyle/>
          <a:p>
            <a:pPr marL="228600" indent="-228600">
              <a:buAutoNum type="arabicPeriod"/>
            </a:pPr>
            <a:endParaRPr lang="en-US" sz="1200"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1026"/>
          <p:cNvSpPr>
            <a:spLocks noGrp="1" noChangeArrowheads="1"/>
          </p:cNvSpPr>
          <p:nvPr>
            <p:ph type="title"/>
          </p:nvPr>
        </p:nvSpPr>
        <p:spPr>
          <a:xfrm>
            <a:off x="685800" y="228600"/>
            <a:ext cx="7772400" cy="990600"/>
          </a:xfrm>
        </p:spPr>
        <p:txBody>
          <a:bodyPr/>
          <a:lstStyle/>
          <a:p>
            <a:pPr algn="ctr">
              <a:defRPr/>
            </a:pPr>
            <a:r>
              <a:rPr lang="en-US" sz="3200" dirty="0">
                <a:effectLst>
                  <a:outerShdw blurRad="38100" dist="38100" dir="2700000" algn="tl">
                    <a:srgbClr val="000000">
                      <a:alpha val="43137"/>
                    </a:srgbClr>
                  </a:outerShdw>
                </a:effectLst>
                <a:latin typeface="Tahoma"/>
                <a:cs typeface="Tahoma"/>
              </a:rPr>
              <a:t>SFSTs - HGN</a:t>
            </a:r>
          </a:p>
        </p:txBody>
      </p:sp>
      <p:sp>
        <p:nvSpPr>
          <p:cNvPr id="339971" name="Rectangle 1027"/>
          <p:cNvSpPr>
            <a:spLocks noGrp="1" noChangeArrowheads="1"/>
          </p:cNvSpPr>
          <p:nvPr>
            <p:ph type="body" idx="1"/>
          </p:nvPr>
        </p:nvSpPr>
        <p:spPr>
          <a:xfrm>
            <a:off x="457200" y="1143001"/>
            <a:ext cx="8686800" cy="4918270"/>
          </a:xfrm>
        </p:spPr>
        <p:txBody>
          <a:bodyPr wrap="square">
            <a:spAutoFit/>
          </a:bodyPr>
          <a:lstStyle/>
          <a:p>
            <a:pPr marL="228600" indent="-228600">
              <a:buNone/>
            </a:pPr>
            <a:r>
              <a:rPr lang="en-US" sz="2800" i="1" dirty="0" smtClean="0">
                <a:effectLst>
                  <a:outerShdw blurRad="38100" dist="38100" dir="2700000" algn="tl">
                    <a:srgbClr val="000000">
                      <a:alpha val="43137"/>
                    </a:srgbClr>
                  </a:outerShdw>
                </a:effectLst>
                <a:latin typeface="Tahoma"/>
                <a:cs typeface="Tahoma"/>
              </a:rPr>
              <a:t>State v. </a:t>
            </a:r>
            <a:r>
              <a:rPr lang="en-US" sz="2800" i="1" dirty="0" err="1" smtClean="0">
                <a:effectLst>
                  <a:outerShdw blurRad="38100" dist="38100" dir="2700000" algn="tl">
                    <a:srgbClr val="000000">
                      <a:alpha val="43137"/>
                    </a:srgbClr>
                  </a:outerShdw>
                </a:effectLst>
                <a:latin typeface="Tahoma"/>
                <a:cs typeface="Tahoma"/>
              </a:rPr>
              <a:t>McKown</a:t>
            </a:r>
            <a:r>
              <a:rPr lang="en-US" sz="2800" dirty="0" smtClean="0">
                <a:effectLst>
                  <a:outerShdw blurRad="38100" dist="38100" dir="2700000" algn="tl">
                    <a:srgbClr val="000000">
                      <a:alpha val="43137"/>
                    </a:srgbClr>
                  </a:outerShdw>
                </a:effectLst>
                <a:latin typeface="Tahoma"/>
                <a:cs typeface="Tahoma"/>
              </a:rPr>
              <a:t>, </a:t>
            </a:r>
            <a:r>
              <a:rPr lang="en-US" sz="2800" dirty="0" smtClean="0">
                <a:effectLst>
                  <a:outerShdw blurRad="38100" dist="38100" dir="2700000" algn="tl">
                    <a:srgbClr val="000000">
                      <a:alpha val="43137"/>
                    </a:srgbClr>
                  </a:outerShdw>
                </a:effectLst>
              </a:rPr>
              <a:t>924 N.E.2d 941 (Ill. 2010)</a:t>
            </a:r>
            <a:r>
              <a:rPr lang="en-US" sz="2800" dirty="0" smtClean="0">
                <a:effectLst>
                  <a:outerShdw blurRad="38100" dist="38100" dir="2700000" algn="tl">
                    <a:srgbClr val="000000">
                      <a:alpha val="43137"/>
                    </a:srgbClr>
                  </a:outerShdw>
                </a:effectLst>
                <a:latin typeface="Tahoma"/>
                <a:cs typeface="Tahoma"/>
              </a:rPr>
              <a:t> </a:t>
            </a:r>
          </a:p>
          <a:p>
            <a:pPr marL="228600" indent="-228600"/>
            <a:r>
              <a:rPr lang="en-US" sz="2800" dirty="0" smtClean="0"/>
              <a:t>The resolution of the American Optometrists Association approving HGN is meaningless</a:t>
            </a:r>
          </a:p>
          <a:p>
            <a:pPr marL="228600" indent="-228600"/>
            <a:r>
              <a:rPr lang="en-US" sz="2800" dirty="0" smtClean="0"/>
              <a:t>A person can have 4 clues on HGN and be under the legal limit</a:t>
            </a:r>
          </a:p>
          <a:p>
            <a:pPr marL="228600" indent="-228600"/>
            <a:r>
              <a:rPr lang="en-US" sz="2800" dirty="0" smtClean="0"/>
              <a:t>Law enforcement is not a scientific field</a:t>
            </a:r>
          </a:p>
          <a:p>
            <a:pPr marL="228600" indent="-228600"/>
            <a:r>
              <a:rPr lang="en-US" sz="2800" dirty="0" smtClean="0"/>
              <a:t>HGN is relevant because alcohol consumption is a precondition to </a:t>
            </a:r>
            <a:r>
              <a:rPr lang="en-US" sz="2800" smtClean="0"/>
              <a:t>alcohol impairment</a:t>
            </a:r>
          </a:p>
          <a:p>
            <a:pPr marL="228600" indent="-228600"/>
            <a:endParaRPr lang="en-US" sz="2800" dirty="0" smtClean="0"/>
          </a:p>
          <a:p>
            <a:pPr lvl="1">
              <a:lnSpc>
                <a:spcPct val="80000"/>
              </a:lnSpc>
              <a:buFont typeface="Wingdings" charset="2"/>
              <a:buNone/>
              <a:defRPr/>
            </a:pPr>
            <a:endParaRPr lang="en-US" dirty="0">
              <a:effectLst>
                <a:outerShdw blurRad="38100" dist="38100" dir="2700000" algn="tl">
                  <a:srgbClr val="000000">
                    <a:alpha val="43137"/>
                  </a:srgbClr>
                </a:outerShdw>
              </a:effectLst>
              <a:latin typeface="Tahoma"/>
              <a:cs typeface="Tahoma"/>
            </a:endParaRPr>
          </a:p>
        </p:txBody>
      </p:sp>
      <p:sp>
        <p:nvSpPr>
          <p:cNvPr id="4" name="TextBox 3"/>
          <p:cNvSpPr txBox="1"/>
          <p:nvPr/>
        </p:nvSpPr>
        <p:spPr>
          <a:xfrm>
            <a:off x="152400" y="1676400"/>
            <a:ext cx="27434972" cy="754798"/>
          </a:xfrm>
          <a:prstGeom prst="rect">
            <a:avLst/>
          </a:prstGeom>
          <a:noFill/>
        </p:spPr>
        <p:txBody>
          <a:bodyPr wrap="square" rtlCol="0">
            <a:normAutofit/>
          </a:bodyPr>
          <a:lstStyle/>
          <a:p>
            <a:pPr marL="228600" indent="-228600">
              <a:buAutoNum type="arabicPeriod"/>
            </a:pPr>
            <a:endParaRPr lang="en-US" sz="12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2-03-21 at 3.46.13 PM.png"/>
          <p:cNvPicPr>
            <a:picLocks noChangeAspect="1"/>
          </p:cNvPicPr>
          <p:nvPr/>
        </p:nvPicPr>
        <p:blipFill>
          <a:blip r:embed="rId2"/>
          <a:stretch>
            <a:fillRect/>
          </a:stretch>
        </p:blipFill>
        <p:spPr>
          <a:xfrm>
            <a:off x="533400" y="0"/>
            <a:ext cx="86106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1026"/>
          <p:cNvSpPr>
            <a:spLocks noGrp="1" noChangeArrowheads="1"/>
          </p:cNvSpPr>
          <p:nvPr>
            <p:ph type="title"/>
          </p:nvPr>
        </p:nvSpPr>
        <p:spPr>
          <a:xfrm>
            <a:off x="685800" y="228600"/>
            <a:ext cx="7772400" cy="990600"/>
          </a:xfrm>
        </p:spPr>
        <p:txBody>
          <a:bodyPr/>
          <a:lstStyle/>
          <a:p>
            <a:pPr algn="ctr">
              <a:defRPr/>
            </a:pPr>
            <a:r>
              <a:rPr lang="en-US" sz="3200" dirty="0">
                <a:effectLst>
                  <a:outerShdw blurRad="38100" dist="38100" dir="2700000" algn="tl">
                    <a:srgbClr val="000000">
                      <a:alpha val="43137"/>
                    </a:srgbClr>
                  </a:outerShdw>
                </a:effectLst>
                <a:latin typeface="Tahoma"/>
                <a:cs typeface="Tahoma"/>
              </a:rPr>
              <a:t>SFSTs - HGN</a:t>
            </a:r>
          </a:p>
        </p:txBody>
      </p:sp>
      <p:sp>
        <p:nvSpPr>
          <p:cNvPr id="339971" name="Rectangle 1027"/>
          <p:cNvSpPr>
            <a:spLocks noGrp="1" noChangeArrowheads="1"/>
          </p:cNvSpPr>
          <p:nvPr>
            <p:ph type="body" idx="1"/>
          </p:nvPr>
        </p:nvSpPr>
        <p:spPr>
          <a:xfrm>
            <a:off x="0" y="1143000"/>
            <a:ext cx="9144000" cy="4561249"/>
          </a:xfrm>
        </p:spPr>
        <p:txBody>
          <a:bodyPr>
            <a:spAutoFit/>
          </a:bodyPr>
          <a:lstStyle/>
          <a:p>
            <a:r>
              <a:rPr lang="en-US" sz="2800" dirty="0" smtClean="0">
                <a:effectLst>
                  <a:outerShdw blurRad="38100" dist="38100" dir="2700000" algn="tl">
                    <a:srgbClr val="000000">
                      <a:alpha val="43137"/>
                    </a:srgbClr>
                  </a:outerShdw>
                </a:effectLst>
              </a:rPr>
              <a:t>4. Testimony regarding HGN testing results should be limited to the conclusion that a “failed” test suggests that the subject may have consumed alcohol and may have been under the influence. There should be no attempt to correlate the test results with any particular blood-alcohol level or rang or level of intoxication.</a:t>
            </a:r>
          </a:p>
          <a:p>
            <a:r>
              <a:rPr lang="en-US" sz="2800" dirty="0" smtClean="0">
                <a:effectLst>
                  <a:outerShdw blurRad="38100" dist="38100" dir="2700000" algn="tl">
                    <a:srgbClr val="000000">
                      <a:alpha val="43137"/>
                    </a:srgbClr>
                  </a:outerShdw>
                </a:effectLst>
              </a:rPr>
              <a:t>5. In conjunction with other evidence, HGN may be used as a part of the police officer’s opinion that the subject [was] under the influence and impaired.” (Emphasis in original.)</a:t>
            </a:r>
            <a:r>
              <a:rPr lang="en-US" dirty="0" smtClean="0">
                <a:effectLst>
                  <a:outerShdw blurRad="38100" dist="38100" dir="2700000" algn="tl">
                    <a:srgbClr val="000000">
                      <a:alpha val="43137"/>
                    </a:srgbClr>
                  </a:outerShdw>
                </a:effectLst>
                <a:latin typeface="Tahoma"/>
                <a:cs typeface="Tahoma"/>
              </a:rPr>
              <a:t> </a:t>
            </a:r>
            <a:endParaRPr lang="en-US" dirty="0">
              <a:effectLst>
                <a:outerShdw blurRad="38100" dist="38100" dir="2700000" algn="tl">
                  <a:srgbClr val="000000">
                    <a:alpha val="43137"/>
                  </a:srgbClr>
                </a:outerShdw>
              </a:effectLst>
              <a:latin typeface="Tahoma"/>
              <a:cs typeface="Tahom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State v. </a:t>
            </a:r>
            <a:r>
              <a:rPr lang="en-US" sz="3200" dirty="0" err="1" smtClean="0">
                <a:latin typeface="+mn-lt"/>
              </a:rPr>
              <a:t>Brightful</a:t>
            </a:r>
            <a:r>
              <a:rPr lang="en-US" sz="3200" dirty="0" smtClean="0">
                <a:latin typeface="+mn-lt"/>
              </a:rPr>
              <a:t>, et. al.</a:t>
            </a:r>
            <a:endParaRPr lang="en-US" sz="3200" dirty="0">
              <a:latin typeface="+mn-lt"/>
            </a:endParaRPr>
          </a:p>
        </p:txBody>
      </p:sp>
      <p:sp>
        <p:nvSpPr>
          <p:cNvPr id="3" name="Content Placeholder 2"/>
          <p:cNvSpPr>
            <a:spLocks noGrp="1"/>
          </p:cNvSpPr>
          <p:nvPr>
            <p:ph idx="1"/>
          </p:nvPr>
        </p:nvSpPr>
        <p:spPr>
          <a:xfrm>
            <a:off x="0" y="1600200"/>
            <a:ext cx="9144000" cy="5257800"/>
          </a:xfrm>
        </p:spPr>
        <p:txBody>
          <a:bodyPr/>
          <a:lstStyle/>
          <a:p>
            <a:r>
              <a:rPr lang="en-US" sz="2800" dirty="0" smtClean="0"/>
              <a:t>Applying Md. R. 5-702 to the proposed DRE testimony, the Court finds that a drug recognition expert is not sufficiently qualified to render an opinion, that the testimony is not relevant, and the probative value of the evidence is substantially outweighed by its prejudicial effect.</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State v. </a:t>
            </a:r>
            <a:r>
              <a:rPr lang="en-US" sz="3200" dirty="0" err="1" smtClean="0">
                <a:latin typeface="+mn-lt"/>
              </a:rPr>
              <a:t>Brightful</a:t>
            </a:r>
            <a:r>
              <a:rPr lang="en-US" sz="3200" dirty="0" smtClean="0">
                <a:latin typeface="+mn-lt"/>
              </a:rPr>
              <a:t>, et. al.</a:t>
            </a:r>
            <a:endParaRPr lang="en-US" sz="3200" dirty="0">
              <a:latin typeface="+mn-lt"/>
            </a:endParaRPr>
          </a:p>
        </p:txBody>
      </p:sp>
      <p:sp>
        <p:nvSpPr>
          <p:cNvPr id="3" name="Content Placeholder 2"/>
          <p:cNvSpPr>
            <a:spLocks noGrp="1"/>
          </p:cNvSpPr>
          <p:nvPr>
            <p:ph idx="1"/>
          </p:nvPr>
        </p:nvSpPr>
        <p:spPr>
          <a:xfrm>
            <a:off x="0" y="1600200"/>
            <a:ext cx="9144000" cy="5257800"/>
          </a:xfrm>
        </p:spPr>
        <p:txBody>
          <a:bodyPr/>
          <a:lstStyle/>
          <a:p>
            <a:pPr algn="ctr">
              <a:buNone/>
            </a:pPr>
            <a:r>
              <a:rPr lang="en-US" sz="2800" dirty="0" smtClean="0"/>
              <a:t>Findings of Fact</a:t>
            </a:r>
          </a:p>
          <a:p>
            <a:r>
              <a:rPr lang="en-US" sz="2800" dirty="0" smtClean="0"/>
              <a:t>The DRE Protocol fails to produce an accurate and reliable determination of whether a suspect is impaired by drugs and by what specific drug he is impaired. </a:t>
            </a:r>
          </a:p>
          <a:p>
            <a:r>
              <a:rPr lang="en-US" sz="2800" dirty="0" smtClean="0"/>
              <a:t>The DRE training police officers receive does not enable </a:t>
            </a:r>
            <a:r>
              <a:rPr lang="en-US" sz="2800" dirty="0" err="1" smtClean="0"/>
              <a:t>DREs</a:t>
            </a:r>
            <a:r>
              <a:rPr lang="en-US" sz="2800" dirty="0" smtClean="0"/>
              <a:t> to accurately observe the signs and symptoms of drug impairment, therefore, police officers are not able to reach accurate and reliable conclusions regarding what drug may be causing impairment.</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State v. </a:t>
            </a:r>
            <a:r>
              <a:rPr lang="en-US" sz="3200" dirty="0" err="1" smtClean="0">
                <a:latin typeface="+mn-lt"/>
              </a:rPr>
              <a:t>Brightful</a:t>
            </a:r>
            <a:r>
              <a:rPr lang="en-US" sz="3200" dirty="0" smtClean="0">
                <a:latin typeface="+mn-lt"/>
              </a:rPr>
              <a:t>, et. al.</a:t>
            </a:r>
            <a:endParaRPr lang="en-US" sz="3200" dirty="0">
              <a:latin typeface="+mn-lt"/>
            </a:endParaRPr>
          </a:p>
        </p:txBody>
      </p:sp>
      <p:sp>
        <p:nvSpPr>
          <p:cNvPr id="3" name="Content Placeholder 2"/>
          <p:cNvSpPr>
            <a:spLocks noGrp="1"/>
          </p:cNvSpPr>
          <p:nvPr>
            <p:ph idx="1"/>
          </p:nvPr>
        </p:nvSpPr>
        <p:spPr>
          <a:xfrm>
            <a:off x="0" y="1600200"/>
            <a:ext cx="9144000" cy="5257800"/>
          </a:xfrm>
        </p:spPr>
        <p:txBody>
          <a:bodyPr/>
          <a:lstStyle/>
          <a:p>
            <a:pPr algn="ctr">
              <a:buNone/>
            </a:pPr>
            <a:r>
              <a:rPr lang="en-US" sz="2800" dirty="0" smtClean="0"/>
              <a:t>Conclusions of law</a:t>
            </a:r>
          </a:p>
          <a:p>
            <a:r>
              <a:rPr lang="en-US" sz="2800" dirty="0" smtClean="0"/>
              <a:t>The State failed to prove by a preponderance of the evidence that the drug evaluation and. classification program is not new or novel and is generally accepted within the scientific community and, therefore it is subject to analysis under Frye v. United States and Reed v. State. </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State v. </a:t>
            </a:r>
            <a:r>
              <a:rPr lang="en-US" sz="3200" dirty="0" err="1" smtClean="0">
                <a:latin typeface="+mn-lt"/>
              </a:rPr>
              <a:t>Brightful</a:t>
            </a:r>
            <a:r>
              <a:rPr lang="en-US" sz="3200" dirty="0" smtClean="0">
                <a:latin typeface="+mn-lt"/>
              </a:rPr>
              <a:t>, et. al.</a:t>
            </a:r>
            <a:endParaRPr lang="en-US" sz="3200" dirty="0">
              <a:latin typeface="+mn-lt"/>
            </a:endParaRPr>
          </a:p>
        </p:txBody>
      </p:sp>
      <p:sp>
        <p:nvSpPr>
          <p:cNvPr id="3" name="Content Placeholder 2"/>
          <p:cNvSpPr>
            <a:spLocks noGrp="1"/>
          </p:cNvSpPr>
          <p:nvPr>
            <p:ph idx="1"/>
          </p:nvPr>
        </p:nvSpPr>
        <p:spPr>
          <a:xfrm>
            <a:off x="0" y="1600200"/>
            <a:ext cx="9144000" cy="5257800"/>
          </a:xfrm>
        </p:spPr>
        <p:txBody>
          <a:bodyPr/>
          <a:lstStyle/>
          <a:p>
            <a:pPr algn="ctr">
              <a:buNone/>
            </a:pPr>
            <a:r>
              <a:rPr lang="en-US" sz="2800" dirty="0" smtClean="0"/>
              <a:t>Conclusions of law</a:t>
            </a:r>
          </a:p>
          <a:p>
            <a:r>
              <a:rPr lang="en-US" sz="2800" dirty="0" smtClean="0"/>
              <a:t>The drug evaluation and classification program does not survive a Frye/Reed challenge because it is not generally accepted as valid and reliable in the relevant scientific community which includes pharmacologists, neurologists, </a:t>
            </a:r>
            <a:r>
              <a:rPr lang="en-US" sz="2800" dirty="0" err="1" smtClean="0"/>
              <a:t>opthamologists</a:t>
            </a:r>
            <a:r>
              <a:rPr lang="en-US" sz="2800" dirty="0" smtClean="0"/>
              <a:t>, toxicologists, behavioral research psychologists, forensic specialists and medical doctors.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09600" y="304800"/>
            <a:ext cx="7772400" cy="9906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Discovery</a:t>
            </a:r>
            <a:endParaRPr lang="en-US" sz="3200" b="0" dirty="0">
              <a:effectLst>
                <a:outerShdw blurRad="38100" dist="38100" dir="2700000" algn="tl">
                  <a:srgbClr val="000000">
                    <a:alpha val="43137"/>
                  </a:srgbClr>
                </a:outerShdw>
              </a:effectLst>
              <a:latin typeface="+mn-lt"/>
              <a:cs typeface="Tahoma"/>
            </a:endParaRPr>
          </a:p>
        </p:txBody>
      </p:sp>
      <p:sp>
        <p:nvSpPr>
          <p:cNvPr id="245763" name="Rectangle 3"/>
          <p:cNvSpPr>
            <a:spLocks noGrp="1" noChangeArrowheads="1"/>
          </p:cNvSpPr>
          <p:nvPr>
            <p:ph type="body" idx="1"/>
          </p:nvPr>
        </p:nvSpPr>
        <p:spPr>
          <a:xfrm>
            <a:off x="457200" y="1295400"/>
            <a:ext cx="8229600" cy="5257800"/>
          </a:xfrm>
        </p:spPr>
        <p:txBody>
          <a:bodyPr/>
          <a:lstStyle/>
          <a:p>
            <a:pPr lvl="1">
              <a:buFont typeface="Wingdings" charset="2"/>
              <a:buChar char="n"/>
              <a:defRPr/>
            </a:pPr>
            <a:r>
              <a:rPr lang="en-US" sz="2800" dirty="0" smtClean="0">
                <a:effectLst>
                  <a:outerShdw blurRad="38100" dist="38100" dir="2700000" algn="tl">
                    <a:srgbClr val="000000">
                      <a:alpha val="43137"/>
                    </a:srgbClr>
                  </a:outerShdw>
                </a:effectLst>
                <a:latin typeface="+mn-lt"/>
                <a:cs typeface="Tahoma"/>
              </a:rPr>
              <a:t>Exculpatory</a:t>
            </a:r>
          </a:p>
          <a:p>
            <a:pPr lvl="2">
              <a:buFont typeface="Wingdings" charset="2"/>
              <a:buChar char="l"/>
              <a:defRPr/>
            </a:pPr>
            <a:r>
              <a:rPr lang="en-US" sz="2800" dirty="0" smtClean="0">
                <a:effectLst>
                  <a:outerShdw blurRad="38100" dist="38100" dir="2700000" algn="tl">
                    <a:srgbClr val="000000">
                      <a:alpha val="43137"/>
                    </a:srgbClr>
                  </a:outerShdw>
                </a:effectLst>
                <a:latin typeface="+mn-lt"/>
                <a:cs typeface="Tahoma"/>
              </a:rPr>
              <a:t>Brady v. Maryland, 373 U.S. 83 (1963)</a:t>
            </a:r>
          </a:p>
          <a:p>
            <a:pPr lvl="3">
              <a:buFont typeface="Wingdings" charset="2"/>
              <a:buChar char="n"/>
              <a:defRPr/>
            </a:pPr>
            <a:r>
              <a:rPr lang="en-US" sz="2800" dirty="0" smtClean="0">
                <a:effectLst>
                  <a:outerShdw blurRad="38100" dist="38100" dir="2700000" algn="tl">
                    <a:srgbClr val="000000">
                      <a:alpha val="43137"/>
                    </a:srgbClr>
                  </a:outerShdw>
                </a:effectLst>
                <a:latin typeface="+mn-lt"/>
                <a:cs typeface="Tahoma"/>
              </a:rPr>
              <a:t>government must provide exculpatory information</a:t>
            </a:r>
          </a:p>
          <a:p>
            <a:pPr lvl="2">
              <a:buFont typeface="Wingdings" charset="2"/>
              <a:buChar char="l"/>
              <a:defRPr/>
            </a:pPr>
            <a:r>
              <a:rPr lang="en-US" sz="2800" dirty="0" smtClean="0">
                <a:effectLst>
                  <a:outerShdw blurRad="38100" dist="38100" dir="2700000" algn="tl">
                    <a:srgbClr val="000000">
                      <a:alpha val="43137"/>
                    </a:srgbClr>
                  </a:outerShdw>
                </a:effectLst>
                <a:latin typeface="+mn-lt"/>
                <a:cs typeface="Tahoma"/>
              </a:rPr>
              <a:t>United States v. Bagley, 473 U.S. 667 (1985)</a:t>
            </a:r>
          </a:p>
          <a:p>
            <a:pPr lvl="3">
              <a:buFont typeface="Wingdings" charset="2"/>
              <a:buChar char="n"/>
              <a:defRPr/>
            </a:pPr>
            <a:r>
              <a:rPr lang="en-US" sz="2800" dirty="0" smtClean="0">
                <a:effectLst>
                  <a:outerShdw blurRad="38100" dist="38100" dir="2700000" algn="tl">
                    <a:srgbClr val="000000">
                      <a:alpha val="43137"/>
                    </a:srgbClr>
                  </a:outerShdw>
                </a:effectLst>
                <a:latin typeface="+mn-lt"/>
                <a:cs typeface="Tahoma"/>
              </a:rPr>
              <a:t>impeachment = exculpatory</a:t>
            </a:r>
          </a:p>
          <a:p>
            <a:pPr lvl="2">
              <a:buFont typeface="Wingdings" charset="2"/>
              <a:buChar char="l"/>
              <a:defRPr/>
            </a:pPr>
            <a:r>
              <a:rPr lang="en-US" sz="2800" dirty="0" err="1" smtClean="0">
                <a:effectLst>
                  <a:outerShdw blurRad="38100" dist="38100" dir="2700000" algn="tl">
                    <a:srgbClr val="000000">
                      <a:alpha val="43137"/>
                    </a:srgbClr>
                  </a:outerShdw>
                </a:effectLst>
                <a:latin typeface="+mn-lt"/>
                <a:cs typeface="Tahoma"/>
              </a:rPr>
              <a:t>Kyles</a:t>
            </a:r>
            <a:r>
              <a:rPr lang="en-US" sz="2800" dirty="0" smtClean="0">
                <a:effectLst>
                  <a:outerShdw blurRad="38100" dist="38100" dir="2700000" algn="tl">
                    <a:srgbClr val="000000">
                      <a:alpha val="43137"/>
                    </a:srgbClr>
                  </a:outerShdw>
                </a:effectLst>
                <a:latin typeface="+mn-lt"/>
                <a:cs typeface="Tahoma"/>
              </a:rPr>
              <a:t> v. Whitley, 514 U.S. 419 (1995)</a:t>
            </a:r>
          </a:p>
          <a:p>
            <a:pPr lvl="3">
              <a:buFont typeface="Wingdings" charset="2"/>
              <a:buChar char="n"/>
              <a:defRPr/>
            </a:pPr>
            <a:r>
              <a:rPr lang="en-US" sz="2800" dirty="0" smtClean="0">
                <a:effectLst>
                  <a:outerShdw blurRad="38100" dist="38100" dir="2700000" algn="tl">
                    <a:srgbClr val="000000">
                      <a:alpha val="43137"/>
                    </a:srgbClr>
                  </a:outerShdw>
                </a:effectLst>
                <a:latin typeface="+mn-lt"/>
                <a:cs typeface="Tahoma"/>
              </a:rPr>
              <a:t>exculpatory in the possession of police</a:t>
            </a:r>
          </a:p>
          <a:p>
            <a:pPr lvl="1">
              <a:lnSpc>
                <a:spcPct val="80000"/>
              </a:lnSpc>
              <a:buFont typeface="Wingdings" charset="2"/>
              <a:buChar char="n"/>
              <a:defRPr/>
            </a:pPr>
            <a:endParaRPr lang="en-US" sz="2800" dirty="0" smtClean="0">
              <a:effectLst>
                <a:outerShdw blurRad="38100" dist="38100" dir="2700000" algn="tl">
                  <a:srgbClr val="000000">
                    <a:alpha val="43137"/>
                  </a:srgbClr>
                </a:outerShdw>
              </a:effectLst>
              <a:latin typeface="+mn-lt"/>
              <a:cs typeface="Tahoma"/>
            </a:endParaRPr>
          </a:p>
          <a:p>
            <a:pPr lvl="1">
              <a:lnSpc>
                <a:spcPct val="80000"/>
              </a:lnSpc>
              <a:buFont typeface="Wingdings" charset="2"/>
              <a:buChar char="n"/>
              <a:defRPr/>
            </a:pPr>
            <a:endParaRPr lang="en-US" sz="2800" dirty="0" smtClean="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1447800"/>
            <a:ext cx="9144000" cy="5410200"/>
          </a:xfrm>
        </p:spPr>
        <p:txBody>
          <a:bodyPr/>
          <a:lstStyle/>
          <a:p>
            <a:pPr>
              <a:buFont typeface="Wingdings" charset="2"/>
              <a:buChar char="l"/>
              <a:defRPr/>
            </a:pPr>
            <a:r>
              <a:rPr lang="en-US" sz="2800" dirty="0">
                <a:effectLst>
                  <a:outerShdw blurRad="38100" dist="38100" dir="2700000" algn="tl">
                    <a:srgbClr val="000000">
                      <a:alpha val="43137"/>
                    </a:srgbClr>
                  </a:outerShdw>
                </a:effectLst>
                <a:latin typeface="+mn-lt"/>
                <a:cs typeface="Tahoma"/>
              </a:rPr>
              <a:t>Destruction of evidence</a:t>
            </a:r>
          </a:p>
          <a:p>
            <a:pPr lvl="1">
              <a:buFont typeface="Wingdings" charset="2"/>
              <a:buChar char="n"/>
              <a:defRPr/>
            </a:pPr>
            <a:r>
              <a:rPr lang="en-US" sz="2800" dirty="0">
                <a:effectLst>
                  <a:outerShdw blurRad="38100" dist="38100" dir="2700000" algn="tl">
                    <a:srgbClr val="000000">
                      <a:alpha val="43137"/>
                    </a:srgbClr>
                  </a:outerShdw>
                </a:effectLst>
                <a:latin typeface="+mn-lt"/>
                <a:cs typeface="Tahoma"/>
              </a:rPr>
              <a:t>Trombetta v. California, 467 U.S. 479, 485 (1984)</a:t>
            </a:r>
          </a:p>
          <a:p>
            <a:pPr lvl="2">
              <a:buFont typeface="Wingdings" charset="2"/>
              <a:buChar char="l"/>
              <a:defRPr/>
            </a:pPr>
            <a:r>
              <a:rPr lang="en-US" sz="2800" dirty="0">
                <a:effectLst>
                  <a:outerShdw blurRad="38100" dist="38100" dir="2700000" algn="tl">
                    <a:srgbClr val="000000">
                      <a:alpha val="43137"/>
                    </a:srgbClr>
                  </a:outerShdw>
                </a:effectLst>
                <a:latin typeface="+mn-lt"/>
                <a:cs typeface="Tahoma"/>
              </a:rPr>
              <a:t>Known exculpatory value</a:t>
            </a:r>
          </a:p>
          <a:p>
            <a:pPr lvl="2">
              <a:buFont typeface="Wingdings" charset="2"/>
              <a:buChar char="l"/>
              <a:defRPr/>
            </a:pPr>
            <a:r>
              <a:rPr lang="en-US" sz="2800" dirty="0">
                <a:effectLst>
                  <a:outerShdw blurRad="38100" dist="38100" dir="2700000" algn="tl">
                    <a:srgbClr val="000000">
                      <a:alpha val="43137"/>
                    </a:srgbClr>
                  </a:outerShdw>
                </a:effectLst>
                <a:latin typeface="+mn-lt"/>
                <a:cs typeface="Tahoma"/>
              </a:rPr>
              <a:t>Comparable evidence not obtainable by reasonable means</a:t>
            </a:r>
          </a:p>
          <a:p>
            <a:pPr lvl="1">
              <a:buFont typeface="Wingdings" charset="2"/>
              <a:buChar char="n"/>
              <a:defRPr/>
            </a:pPr>
            <a:r>
              <a:rPr lang="en-US" sz="2800" dirty="0">
                <a:effectLst>
                  <a:outerShdw blurRad="38100" dist="38100" dir="2700000" algn="tl">
                    <a:srgbClr val="000000">
                      <a:alpha val="43137"/>
                    </a:srgbClr>
                  </a:outerShdw>
                </a:effectLst>
                <a:latin typeface="+mn-lt"/>
                <a:cs typeface="Tahoma"/>
              </a:rPr>
              <a:t>Youngblood v. Arizona, 488 U.S. 51 (1988)</a:t>
            </a:r>
          </a:p>
          <a:p>
            <a:pPr lvl="2">
              <a:buFont typeface="Wingdings" charset="2"/>
              <a:buChar char="l"/>
              <a:defRPr/>
            </a:pPr>
            <a:r>
              <a:rPr lang="en-US" sz="2800" dirty="0">
                <a:effectLst>
                  <a:outerShdw blurRad="38100" dist="38100" dir="2700000" algn="tl">
                    <a:srgbClr val="000000">
                      <a:alpha val="43137"/>
                    </a:srgbClr>
                  </a:outerShdw>
                </a:effectLst>
                <a:latin typeface="+mn-lt"/>
                <a:cs typeface="Tahoma"/>
              </a:rPr>
              <a:t>Potentially exculpatory evidence</a:t>
            </a:r>
          </a:p>
          <a:p>
            <a:pPr lvl="2">
              <a:buFont typeface="Wingdings" charset="2"/>
              <a:buChar char="l"/>
              <a:defRPr/>
            </a:pPr>
            <a:r>
              <a:rPr lang="en-US" sz="2800" dirty="0">
                <a:effectLst>
                  <a:outerShdw blurRad="38100" dist="38100" dir="2700000" algn="tl">
                    <a:srgbClr val="000000">
                      <a:alpha val="43137"/>
                    </a:srgbClr>
                  </a:outerShdw>
                </a:effectLst>
                <a:latin typeface="+mn-lt"/>
                <a:cs typeface="Tahoma"/>
              </a:rPr>
              <a:t>Bad faith (not normal practice)</a:t>
            </a:r>
          </a:p>
          <a:p>
            <a:pPr lvl="1">
              <a:spcBef>
                <a:spcPts val="500"/>
              </a:spcBef>
              <a:spcAft>
                <a:spcPts val="500"/>
              </a:spcAft>
              <a:buFont typeface="Wingdings" charset="2"/>
              <a:buChar char="n"/>
              <a:defRPr/>
            </a:pPr>
            <a:r>
              <a:rPr lang="en-US" sz="2800" dirty="0">
                <a:effectLst>
                  <a:outerShdw blurRad="38100" dist="38100" dir="2700000" algn="tl">
                    <a:srgbClr val="000000">
                      <a:alpha val="43137"/>
                    </a:srgbClr>
                  </a:outerShdw>
                </a:effectLst>
                <a:latin typeface="+mn-lt"/>
                <a:cs typeface="Tahoma"/>
              </a:rPr>
              <a:t>Gregory v. United States, 369 F.2d 185 (D.C. Cir. 1966)(obstruction of defense investigation) </a:t>
            </a:r>
          </a:p>
          <a:p>
            <a:pPr lvl="1">
              <a:buFont typeface="Wingdings" charset="2"/>
              <a:buChar char="n"/>
              <a:defRPr/>
            </a:pPr>
            <a:endParaRPr lang="en-US" sz="2800" dirty="0">
              <a:effectLst>
                <a:outerShdw blurRad="38100" dist="38100" dir="2700000" algn="tl">
                  <a:srgbClr val="000000">
                    <a:alpha val="43137"/>
                  </a:srgbClr>
                </a:outerShdw>
              </a:effectLst>
              <a:latin typeface="+mn-lt"/>
              <a:cs typeface="Tahoma"/>
            </a:endParaRPr>
          </a:p>
          <a:p>
            <a:pPr lvl="3">
              <a:buFont typeface="Wingdings" charset="2"/>
              <a:buChar char="n"/>
              <a:defRPr/>
            </a:pPr>
            <a:endParaRPr lang="en-US" sz="2800" dirty="0">
              <a:effectLst>
                <a:outerShdw blurRad="38100" dist="38100" dir="2700000" algn="tl">
                  <a:srgbClr val="000000">
                    <a:alpha val="43137"/>
                  </a:srgbClr>
                </a:outerShdw>
              </a:effectLst>
              <a:latin typeface="+mn-lt"/>
              <a:cs typeface="Tahoma"/>
            </a:endParaRPr>
          </a:p>
        </p:txBody>
      </p:sp>
      <p:sp>
        <p:nvSpPr>
          <p:cNvPr id="4" name="Rectangle 2"/>
          <p:cNvSpPr>
            <a:spLocks noGrp="1" noChangeArrowheads="1"/>
          </p:cNvSpPr>
          <p:nvPr>
            <p:ph type="title"/>
          </p:nvPr>
        </p:nvSpPr>
        <p:spPr>
          <a:xfrm>
            <a:off x="685800" y="0"/>
            <a:ext cx="7772400" cy="11430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Discovery</a:t>
            </a:r>
            <a:endParaRPr lang="en-US" sz="3200" b="0" dirty="0">
              <a:effectLst>
                <a:outerShdw blurRad="38100" dist="38100" dir="2700000" algn="tl">
                  <a:srgbClr val="000000">
                    <a:alpha val="43137"/>
                  </a:srgbClr>
                </a:outerShdw>
              </a:effectLst>
              <a:latin typeface="+mn-lt"/>
              <a:cs typeface="Tahom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0" y="914400"/>
            <a:ext cx="9144000" cy="5943600"/>
          </a:xfrm>
        </p:spPr>
        <p:txBody>
          <a:bodyPr/>
          <a:lstStyle/>
          <a:p>
            <a:pPr>
              <a:buFont typeface="Wingdings" charset="2"/>
              <a:buChar char="l"/>
              <a:defRPr/>
            </a:pPr>
            <a:r>
              <a:rPr lang="en-US" sz="2800" dirty="0" smtClean="0">
                <a:latin typeface="+mn-lt"/>
                <a:ea typeface="Tahoma" charset="0"/>
                <a:cs typeface="Tahoma"/>
              </a:rPr>
              <a:t>Trombetta </a:t>
            </a:r>
          </a:p>
          <a:p>
            <a:pPr lvl="1">
              <a:buFont typeface="Wingdings" charset="2"/>
              <a:buChar char="n"/>
              <a:defRPr/>
            </a:pPr>
            <a:r>
              <a:rPr lang="en-US" dirty="0" smtClean="0">
                <a:latin typeface="+mn-lt"/>
                <a:ea typeface="Tahoma" charset="0"/>
                <a:cs typeface="Tahoma"/>
              </a:rPr>
              <a:t>State v. Blackwell, 537 S.E.2d 457 (Ga.App. 2000).</a:t>
            </a:r>
          </a:p>
          <a:p>
            <a:pPr lvl="2">
              <a:buFont typeface="Wingdings" charset="2"/>
              <a:buChar char="l"/>
              <a:defRPr/>
            </a:pPr>
            <a:r>
              <a:rPr lang="en-US" sz="2800" dirty="0" smtClean="0">
                <a:latin typeface="+mn-lt"/>
                <a:ea typeface="Tahoma" charset="0"/>
                <a:cs typeface="Tahoma"/>
              </a:rPr>
              <a:t>Where field test of urine for drugs was negative and laboratory test positive, and defendant obtained a court order for an independent test of the urine, appropriate sanction for subsequent destruction of urine sample was dismissal</a:t>
            </a:r>
          </a:p>
          <a:p>
            <a:pPr lvl="1">
              <a:buFont typeface="Wingdings" charset="2"/>
              <a:buChar char="l"/>
              <a:defRPr/>
            </a:pPr>
            <a:r>
              <a:rPr lang="en-US" dirty="0" smtClean="0">
                <a:latin typeface="+mn-lt"/>
                <a:ea typeface="Tahoma" charset="0"/>
                <a:cs typeface="Tahoma"/>
              </a:rPr>
              <a:t>State v. Benton, 737 N.E.2d 1046 (Ohio App. 2000)</a:t>
            </a:r>
          </a:p>
          <a:p>
            <a:pPr lvl="2">
              <a:buFont typeface="Wingdings" charset="2"/>
              <a:buChar char="l"/>
              <a:defRPr/>
            </a:pPr>
            <a:r>
              <a:rPr lang="en-US" sz="2800" dirty="0" smtClean="0">
                <a:ea typeface="Tahoma" charset="0"/>
                <a:cs typeface="Tahoma"/>
              </a:rPr>
              <a:t>F</a:t>
            </a:r>
            <a:r>
              <a:rPr lang="en-US" sz="2800" dirty="0" smtClean="0">
                <a:latin typeface="+mn-lt"/>
                <a:ea typeface="Tahoma" charset="0"/>
                <a:cs typeface="Tahoma"/>
              </a:rPr>
              <a:t>ailure to preserve after a request for discovery - videotapes of SFSTs evidence which could not be obtained by comparable means - conviction vacated - burden on state to show was not exculpatory.</a:t>
            </a:r>
          </a:p>
          <a:p>
            <a:pPr lvl="2">
              <a:buFont typeface="Wingdings" charset="2"/>
              <a:buChar char="l"/>
              <a:defRPr/>
            </a:pPr>
            <a:endParaRPr lang="en-US" sz="2800" dirty="0" smtClean="0">
              <a:latin typeface="+mn-lt"/>
              <a:ea typeface="Tahoma" charset="0"/>
              <a:cs typeface="Tahoma"/>
            </a:endParaRPr>
          </a:p>
        </p:txBody>
      </p:sp>
      <p:sp>
        <p:nvSpPr>
          <p:cNvPr id="4" name="Rectangle 2"/>
          <p:cNvSpPr txBox="1">
            <a:spLocks noChangeArrowheads="1"/>
          </p:cNvSpPr>
          <p:nvPr/>
        </p:nvSpPr>
        <p:spPr bwMode="auto">
          <a:xfrm>
            <a:off x="609600" y="3048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anchor="ctr">
            <a:prstTxWarp prst="textNoShape">
              <a:avLst/>
            </a:prstTxWarp>
          </a:bodyPr>
          <a:lstStyle/>
          <a:p>
            <a:pPr algn="ctr">
              <a:lnSpc>
                <a:spcPct val="90000"/>
              </a:lnSpc>
              <a:defRPr/>
            </a:pPr>
            <a:r>
              <a:rPr lang="en-US" sz="3200" b="0" kern="0" dirty="0" smtClean="0">
                <a:solidFill>
                  <a:schemeClr val="tx2"/>
                </a:solidFill>
                <a:effectLst>
                  <a:outerShdw blurRad="38100" dist="38100" dir="2700000" algn="tl">
                    <a:srgbClr val="000000">
                      <a:alpha val="43137"/>
                    </a:srgbClr>
                  </a:outerShdw>
                </a:effectLst>
                <a:latin typeface="Tahoma"/>
                <a:ea typeface="ＭＳ Ｐゴシック" charset="-128"/>
                <a:cs typeface="Tahoma"/>
              </a:rPr>
              <a:t>Discovery</a:t>
            </a:r>
            <a:endParaRPr lang="en-US" sz="3200" b="0" kern="0" dirty="0">
              <a:solidFill>
                <a:schemeClr val="tx2"/>
              </a:solidFill>
              <a:effectLst>
                <a:outerShdw blurRad="38100" dist="38100" dir="2700000" algn="tl">
                  <a:srgbClr val="000000">
                    <a:alpha val="43137"/>
                  </a:srgbClr>
                </a:outerShdw>
              </a:effectLst>
              <a:latin typeface="Tahoma"/>
              <a:ea typeface="ＭＳ Ｐゴシック" charset="-128"/>
              <a:cs typeface="Tahom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0" y="1066800"/>
            <a:ext cx="9144000" cy="5791200"/>
          </a:xfrm>
        </p:spPr>
        <p:txBody>
          <a:bodyPr/>
          <a:lstStyle/>
          <a:p>
            <a:pPr>
              <a:buFont typeface="Wingdings" charset="2"/>
              <a:buChar char="l"/>
              <a:defRPr/>
            </a:pPr>
            <a:r>
              <a:rPr lang="en-US" sz="2800">
                <a:latin typeface="+mn-lt"/>
                <a:ea typeface="Tahoma" charset="0"/>
                <a:cs typeface="Tahoma"/>
              </a:rPr>
              <a:t>Youngblood</a:t>
            </a:r>
          </a:p>
          <a:p>
            <a:pPr lvl="1">
              <a:buFont typeface="Wingdings" charset="2"/>
              <a:buChar char="n"/>
              <a:defRPr/>
            </a:pPr>
            <a:r>
              <a:rPr lang="en-US" sz="2800">
                <a:latin typeface="+mn-lt"/>
                <a:ea typeface="Tahoma" charset="0"/>
                <a:cs typeface="Tahoma"/>
              </a:rPr>
              <a:t>State v. Rains, 735 N.E.2d 1 (Ohio App. 1999)</a:t>
            </a:r>
          </a:p>
          <a:p>
            <a:pPr lvl="2">
              <a:buFont typeface="Wingdings" charset="2"/>
              <a:buChar char="l"/>
              <a:defRPr/>
            </a:pPr>
            <a:r>
              <a:rPr lang="en-US" sz="2800">
                <a:latin typeface="+mn-lt"/>
                <a:ea typeface="Tahoma" charset="0"/>
                <a:cs typeface="Tahoma"/>
              </a:rPr>
              <a:t>not "normal practice" to fail to follow state regulations requiring preservation of blood sample and calibration solution</a:t>
            </a:r>
          </a:p>
        </p:txBody>
      </p:sp>
      <p:sp>
        <p:nvSpPr>
          <p:cNvPr id="67587" name="Rectangle 3"/>
          <p:cNvSpPr>
            <a:spLocks noGrp="1" noChangeArrowheads="1"/>
          </p:cNvSpPr>
          <p:nvPr>
            <p:ph type="title"/>
          </p:nvPr>
        </p:nvSpPr>
        <p:spPr>
          <a:xfrm>
            <a:off x="685800" y="0"/>
            <a:ext cx="7772400" cy="11430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Discovery</a:t>
            </a:r>
            <a:endParaRPr lang="en-US" sz="3200" b="0" dirty="0">
              <a:effectLst>
                <a:outerShdw blurRad="38100" dist="38100" dir="2700000" algn="tl">
                  <a:srgbClr val="000000">
                    <a:alpha val="43137"/>
                  </a:srgbClr>
                </a:outerShdw>
              </a:effectLst>
              <a:latin typeface="+mn-lt"/>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0" y="1219200"/>
            <a:ext cx="9144000" cy="5638800"/>
          </a:xfrm>
        </p:spPr>
        <p:txBody>
          <a:bodyPr/>
          <a:lstStyle/>
          <a:p>
            <a:pPr>
              <a:spcBef>
                <a:spcPts val="500"/>
              </a:spcBef>
              <a:spcAft>
                <a:spcPts val="500"/>
              </a:spcAft>
              <a:buFont typeface="Wingdings" charset="2"/>
              <a:buChar char="l"/>
              <a:defRPr/>
            </a:pPr>
            <a:r>
              <a:rPr lang="en-US" sz="2800" dirty="0">
                <a:latin typeface="+mn-lt"/>
                <a:ea typeface="Tahoma" charset="0"/>
                <a:cs typeface="Tahoma"/>
              </a:rPr>
              <a:t>Gregory </a:t>
            </a:r>
            <a:r>
              <a:rPr lang="en-US" sz="2800" u="sng" dirty="0">
                <a:latin typeface="+mn-lt"/>
                <a:ea typeface="Tahoma" charset="0"/>
                <a:cs typeface="Tahoma"/>
              </a:rPr>
              <a:t> </a:t>
            </a:r>
          </a:p>
          <a:p>
            <a:pPr lvl="1">
              <a:spcBef>
                <a:spcPts val="500"/>
              </a:spcBef>
              <a:spcAft>
                <a:spcPts val="500"/>
              </a:spcAft>
              <a:buFont typeface="Wingdings" charset="2"/>
              <a:buChar char="n"/>
              <a:defRPr/>
            </a:pPr>
            <a:r>
              <a:rPr lang="en-US" sz="2800" dirty="0">
                <a:latin typeface="+mn-lt"/>
                <a:ea typeface="Tahoma" charset="0"/>
                <a:cs typeface="Tahoma"/>
              </a:rPr>
              <a:t>State v. Meza, 50 P.3d 407 (</a:t>
            </a:r>
            <a:r>
              <a:rPr lang="en-US" sz="2800" dirty="0" err="1">
                <a:latin typeface="+mn-lt"/>
                <a:ea typeface="Tahoma" charset="0"/>
                <a:cs typeface="Tahoma"/>
              </a:rPr>
              <a:t>Ariz.App</a:t>
            </a:r>
            <a:r>
              <a:rPr lang="en-US" sz="2800" dirty="0">
                <a:latin typeface="+mn-lt"/>
                <a:ea typeface="Tahoma" charset="0"/>
                <a:cs typeface="Tahoma"/>
              </a:rPr>
              <a:t>. 2002)(concealing failed calibration tests constituted bad faith requiring suppression)</a:t>
            </a:r>
          </a:p>
        </p:txBody>
      </p:sp>
      <p:sp>
        <p:nvSpPr>
          <p:cNvPr id="68611" name="Rectangle 3"/>
          <p:cNvSpPr>
            <a:spLocks noGrp="1" noChangeArrowheads="1"/>
          </p:cNvSpPr>
          <p:nvPr>
            <p:ph type="title"/>
          </p:nvPr>
        </p:nvSpPr>
        <p:spPr>
          <a:xfrm>
            <a:off x="0" y="152400"/>
            <a:ext cx="9144000" cy="10668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Discovery</a:t>
            </a:r>
            <a:endParaRPr lang="en-US" sz="3200" b="0" dirty="0">
              <a:effectLst>
                <a:outerShdw blurRad="38100" dist="38100" dir="2700000" algn="tl">
                  <a:srgbClr val="000000">
                    <a:alpha val="43137"/>
                  </a:srgbClr>
                </a:outerShdw>
              </a:effectLst>
              <a:latin typeface="+mn-lt"/>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9144000" cy="1600200"/>
          </a:xfrm>
        </p:spPr>
        <p:txBody>
          <a:bodyPr/>
          <a:lstStyle/>
          <a:p>
            <a:r>
              <a:rPr lang="en-US" sz="3200" i="1" dirty="0">
                <a:latin typeface="+mn-lt"/>
              </a:rPr>
              <a:t>United States v. Horn, </a:t>
            </a:r>
            <a:r>
              <a:rPr lang="en-US" sz="3200" dirty="0">
                <a:latin typeface="+mn-lt"/>
              </a:rPr>
              <a:t>185 F.Supp.2d 530 (D.Md. 2002)</a:t>
            </a:r>
          </a:p>
        </p:txBody>
      </p:sp>
      <p:sp>
        <p:nvSpPr>
          <p:cNvPr id="15363" name="Rectangle 3"/>
          <p:cNvSpPr>
            <a:spLocks noGrp="1" noChangeArrowheads="1"/>
          </p:cNvSpPr>
          <p:nvPr>
            <p:ph type="body" idx="1"/>
          </p:nvPr>
        </p:nvSpPr>
        <p:spPr>
          <a:xfrm>
            <a:off x="457200" y="1981200"/>
            <a:ext cx="8229600" cy="4530725"/>
          </a:xfrm>
        </p:spPr>
        <p:txBody>
          <a:bodyPr/>
          <a:lstStyle/>
          <a:p>
            <a:r>
              <a:rPr lang="en-US" sz="2800" dirty="0">
                <a:solidFill>
                  <a:srgbClr val="FFFFFF"/>
                </a:solidFill>
                <a:latin typeface="+mn-lt"/>
              </a:rPr>
              <a:t>SFSTs flunk </a:t>
            </a:r>
            <a:r>
              <a:rPr lang="en-US" sz="2800" i="1" dirty="0">
                <a:solidFill>
                  <a:srgbClr val="FFFFFF"/>
                </a:solidFill>
                <a:latin typeface="+mn-lt"/>
              </a:rPr>
              <a:t>Daubert</a:t>
            </a:r>
          </a:p>
          <a:p>
            <a:r>
              <a:rPr lang="en-US" sz="2800" dirty="0">
                <a:solidFill>
                  <a:srgbClr val="FFFFFF"/>
                </a:solidFill>
                <a:latin typeface="+mn-lt"/>
              </a:rPr>
              <a:t>peer reviewed does not mean cops</a:t>
            </a:r>
            <a:endParaRPr lang="en-US" sz="2800" i="1" dirty="0">
              <a:solidFill>
                <a:srgbClr val="FFFFFF"/>
              </a:solidFill>
              <a:latin typeface="+mn-lt"/>
            </a:endParaRPr>
          </a:p>
          <a:p>
            <a:r>
              <a:rPr lang="en-US" sz="2800" dirty="0">
                <a:solidFill>
                  <a:srgbClr val="FFFFFF"/>
                </a:solidFill>
                <a:latin typeface="+mn-lt"/>
              </a:rPr>
              <a:t>can’t say “test”</a:t>
            </a:r>
          </a:p>
          <a:p>
            <a:r>
              <a:rPr lang="en-US" sz="2800" dirty="0">
                <a:solidFill>
                  <a:srgbClr val="FFFFFF"/>
                </a:solidFill>
                <a:latin typeface="+mn-lt"/>
              </a:rPr>
              <a:t>can’t say “clues”</a:t>
            </a:r>
          </a:p>
          <a:p>
            <a:r>
              <a:rPr lang="en-US" sz="2800" dirty="0">
                <a:solidFill>
                  <a:srgbClr val="FFFFFF"/>
                </a:solidFill>
                <a:latin typeface="+mn-lt"/>
              </a:rPr>
              <a:t>can’t say “passed” or “failed”</a:t>
            </a:r>
          </a:p>
          <a:p>
            <a:r>
              <a:rPr lang="en-US" sz="2800" dirty="0">
                <a:solidFill>
                  <a:srgbClr val="FFFFFF"/>
                </a:solidFill>
                <a:latin typeface="+mn-lt"/>
              </a:rPr>
              <a:t>cannot base opinion on SFSTs</a:t>
            </a:r>
          </a:p>
          <a:p>
            <a:r>
              <a:rPr lang="en-US" sz="2800" dirty="0">
                <a:solidFill>
                  <a:srgbClr val="FFFFFF"/>
                </a:solidFill>
                <a:latin typeface="+mn-lt"/>
              </a:rPr>
              <a:t>can be used for probable cause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52400"/>
            <a:ext cx="9144000" cy="584776"/>
          </a:xfrm>
          <a:prstGeom prst="rect">
            <a:avLst/>
          </a:prstGeom>
          <a:noFill/>
          <a:ln w="9525">
            <a:noFill/>
            <a:miter lim="800000"/>
            <a:headEnd/>
            <a:tailEnd/>
          </a:ln>
          <a:effectLst/>
        </p:spPr>
        <p:txBody>
          <a:bodyPr>
            <a:prstTxWarp prst="textNoShape">
              <a:avLst/>
            </a:prstTxWarp>
            <a:spAutoFit/>
          </a:bodyPr>
          <a:lstStyle/>
          <a:p>
            <a:pPr algn="ctr">
              <a:defRPr/>
            </a:pPr>
            <a:r>
              <a:rPr lang="en-US" sz="3200" b="0" dirty="0" smtClean="0">
                <a:solidFill>
                  <a:schemeClr val="tx2"/>
                </a:solidFill>
                <a:effectLst>
                  <a:outerShdw blurRad="38100" dist="38100" dir="2700000" algn="tl">
                    <a:srgbClr val="000000"/>
                  </a:outerShdw>
                </a:effectLst>
                <a:latin typeface="Tahoma"/>
                <a:ea typeface="ＭＳ Ｐゴシック" charset="-128"/>
                <a:cs typeface="Tahoma"/>
              </a:rPr>
              <a:t>Cross-exam 101 </a:t>
            </a:r>
            <a:r>
              <a:rPr lang="en-US" sz="3200" b="0" dirty="0">
                <a:solidFill>
                  <a:schemeClr val="tx2"/>
                </a:solidFill>
                <a:effectLst>
                  <a:outerShdw blurRad="38100" dist="38100" dir="2700000" algn="tl">
                    <a:srgbClr val="000000"/>
                  </a:outerShdw>
                </a:effectLst>
                <a:latin typeface="Tahoma"/>
                <a:ea typeface="ＭＳ Ｐゴシック" charset="-128"/>
                <a:cs typeface="Tahoma"/>
              </a:rPr>
              <a:t>–</a:t>
            </a:r>
            <a:r>
              <a:rPr lang="en-US" sz="3200" b="0" dirty="0" smtClean="0">
                <a:solidFill>
                  <a:schemeClr val="tx2"/>
                </a:solidFill>
                <a:effectLst>
                  <a:outerShdw blurRad="38100" dist="38100" dir="2700000" algn="tl">
                    <a:srgbClr val="000000"/>
                  </a:outerShdw>
                </a:effectLst>
                <a:latin typeface="Tahoma"/>
                <a:ea typeface="ＭＳ Ｐゴシック" charset="-128"/>
                <a:cs typeface="Tahoma"/>
              </a:rPr>
              <a:t> the cross of our dreams</a:t>
            </a:r>
            <a:endParaRPr lang="en-US" sz="3200" b="0" dirty="0">
              <a:solidFill>
                <a:schemeClr val="tx2"/>
              </a:solidFill>
              <a:effectLst>
                <a:outerShdw blurRad="38100" dist="38100" dir="2700000" algn="tl">
                  <a:srgbClr val="000000"/>
                </a:outerShdw>
              </a:effectLst>
              <a:latin typeface="Tahoma"/>
              <a:ea typeface="ＭＳ Ｐゴシック" charset="-128"/>
              <a:cs typeface="Tahoma"/>
            </a:endParaRPr>
          </a:p>
        </p:txBody>
      </p:sp>
      <p:pic>
        <p:nvPicPr>
          <p:cNvPr id="5" name="perrymasoncross.mov">
            <a:hlinkClick r:id="" action="ppaction://media"/>
          </p:cNvPr>
          <p:cNvPicPr/>
          <p:nvPr>
            <a:videoFile r:link="rId1"/>
          </p:nvPr>
        </p:nvPicPr>
        <p:blipFill>
          <a:blip r:embed="rId3"/>
          <a:stretch>
            <a:fillRect/>
          </a:stretch>
        </p:blipFill>
        <p:spPr>
          <a:xfrm>
            <a:off x="457200" y="762000"/>
            <a:ext cx="81280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0" y="0"/>
            <a:ext cx="9144000" cy="584776"/>
          </a:xfrm>
          <a:prstGeom prst="rect">
            <a:avLst/>
          </a:prstGeom>
          <a:noFill/>
          <a:ln w="9525">
            <a:noFill/>
            <a:miter lim="800000"/>
            <a:headEnd/>
            <a:tailEnd/>
          </a:ln>
          <a:effectLst/>
        </p:spPr>
        <p:txBody>
          <a:bodyPr>
            <a:prstTxWarp prst="textNoShape">
              <a:avLst/>
            </a:prstTxWarp>
            <a:spAutoFit/>
          </a:bodyPr>
          <a:lstStyle/>
          <a:p>
            <a:pPr algn="ctr">
              <a:defRPr/>
            </a:pPr>
            <a:r>
              <a:rPr lang="en-US" sz="3200" b="0" dirty="0" smtClean="0">
                <a:solidFill>
                  <a:srgbClr val="DBBD71"/>
                </a:solidFill>
                <a:effectLst>
                  <a:outerShdw blurRad="38100" dist="38100" dir="2700000" algn="tl">
                    <a:srgbClr val="000000"/>
                  </a:outerShdw>
                </a:effectLst>
                <a:latin typeface="Tahoma"/>
                <a:ea typeface="ＭＳ Ｐゴシック" charset="-128"/>
                <a:cs typeface="Tahoma"/>
              </a:rPr>
              <a:t>Cross-exam 101 – what not to do</a:t>
            </a:r>
            <a:endParaRPr lang="en-US" sz="3200" b="0" dirty="0">
              <a:solidFill>
                <a:srgbClr val="DBBD71"/>
              </a:solidFill>
              <a:effectLst>
                <a:outerShdw blurRad="38100" dist="38100" dir="2700000" algn="tl">
                  <a:srgbClr val="000000"/>
                </a:outerShdw>
              </a:effectLst>
              <a:latin typeface="Tahoma"/>
              <a:ea typeface="ＭＳ Ｐゴシック" charset="-128"/>
              <a:cs typeface="Tahoma"/>
            </a:endParaRPr>
          </a:p>
        </p:txBody>
      </p:sp>
      <p:pic>
        <p:nvPicPr>
          <p:cNvPr id="4" name="how not to cross.mov">
            <a:hlinkClick r:id="" action="ppaction://media"/>
          </p:cNvPr>
          <p:cNvPicPr/>
          <p:nvPr>
            <a:videoFile r:link="rId1"/>
          </p:nvPr>
        </p:nvPicPr>
        <p:blipFill>
          <a:blip r:embed="rId4"/>
          <a:stretch>
            <a:fillRect/>
          </a:stretch>
        </p:blipFill>
        <p:spPr>
          <a:xfrm>
            <a:off x="762000" y="685800"/>
            <a:ext cx="8001000" cy="60007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5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0" y="0"/>
            <a:ext cx="9144000" cy="990600"/>
          </a:xfrm>
        </p:spPr>
        <p:txBody>
          <a:bodyPr/>
          <a:lstStyle/>
          <a:p>
            <a:pPr algn="ctr">
              <a:defRPr/>
            </a:pPr>
            <a:r>
              <a:rPr lang="en-US" sz="3200" b="0" dirty="0">
                <a:effectLst>
                  <a:outerShdw blurRad="38100" dist="38100" dir="2700000" algn="tl">
                    <a:srgbClr val="000000">
                      <a:alpha val="43137"/>
                    </a:srgbClr>
                  </a:outerShdw>
                </a:effectLst>
                <a:latin typeface="+mn-lt"/>
                <a:cs typeface="Tahoma"/>
              </a:rPr>
              <a:t>Starting out</a:t>
            </a:r>
          </a:p>
        </p:txBody>
      </p:sp>
      <p:sp>
        <p:nvSpPr>
          <p:cNvPr id="4" name="Rectangle 2"/>
          <p:cNvSpPr>
            <a:spLocks noGrp="1" noChangeArrowheads="1"/>
          </p:cNvSpPr>
          <p:nvPr>
            <p:ph type="body" idx="4294967295"/>
          </p:nvPr>
        </p:nvSpPr>
        <p:spPr>
          <a:xfrm>
            <a:off x="0" y="990600"/>
            <a:ext cx="9144000" cy="5867400"/>
          </a:xfrm>
        </p:spPr>
        <p:txBody>
          <a:bodyPr/>
          <a:lstStyle/>
          <a:p>
            <a:pPr>
              <a:buFont typeface="Wingdings" charset="2"/>
              <a:buChar char="l"/>
              <a:defRPr/>
            </a:pPr>
            <a:r>
              <a:rPr lang="en-US" sz="2800" i="1" dirty="0" smtClean="0">
                <a:effectLst>
                  <a:outerShdw blurRad="38100" dist="38100" dir="2700000" algn="tl">
                    <a:srgbClr val="000000">
                      <a:alpha val="43137"/>
                    </a:srgbClr>
                  </a:outerShdw>
                </a:effectLst>
                <a:latin typeface="+mn-lt"/>
                <a:cs typeface="Tahoma"/>
              </a:rPr>
              <a:t>Jencks v. United States</a:t>
            </a:r>
            <a:r>
              <a:rPr lang="en-US" sz="2800" dirty="0" smtClean="0">
                <a:effectLst>
                  <a:outerShdw blurRad="38100" dist="38100" dir="2700000" algn="tl">
                    <a:srgbClr val="000000">
                      <a:alpha val="43137"/>
                    </a:srgbClr>
                  </a:outerShdw>
                </a:effectLst>
                <a:latin typeface="+mn-lt"/>
                <a:cs typeface="Tahoma"/>
              </a:rPr>
              <a:t>, 353 U.S. 657 (1957)</a:t>
            </a:r>
          </a:p>
          <a:p>
            <a:pPr lvl="1">
              <a:buFont typeface="Wingdings" charset="2"/>
              <a:buChar char="n"/>
              <a:defRPr/>
            </a:pPr>
            <a:r>
              <a:rPr lang="en-US" sz="2800" dirty="0" smtClean="0">
                <a:effectLst>
                  <a:outerShdw blurRad="38100" dist="38100" dir="2700000" algn="tl">
                    <a:srgbClr val="000000">
                      <a:alpha val="43137"/>
                    </a:srgbClr>
                  </a:outerShdw>
                </a:effectLst>
                <a:latin typeface="+mn-lt"/>
                <a:cs typeface="Tahoma"/>
              </a:rPr>
              <a:t>“</a:t>
            </a:r>
            <a:r>
              <a:rPr lang="en-US" sz="2800" dirty="0">
                <a:effectLst>
                  <a:outerShdw blurRad="38100" dist="38100" dir="2700000" algn="tl">
                    <a:srgbClr val="000000">
                      <a:alpha val="43137"/>
                    </a:srgbClr>
                  </a:outerShdw>
                </a:effectLst>
                <a:latin typeface="+mn-lt"/>
                <a:cs typeface="Tahoma"/>
              </a:rPr>
              <a:t>We hold that the criminal action must be dismissed when the Government, on the ground of privilege, elects not to comply with an order to produce, for the </a:t>
            </a:r>
            <a:r>
              <a:rPr lang="en-US" sz="2800" dirty="0" err="1">
                <a:effectLst>
                  <a:outerShdw blurRad="38100" dist="38100" dir="2700000" algn="tl">
                    <a:srgbClr val="000000">
                      <a:alpha val="43137"/>
                    </a:srgbClr>
                  </a:outerShdw>
                </a:effectLst>
                <a:latin typeface="+mn-lt"/>
                <a:cs typeface="Tahoma"/>
              </a:rPr>
              <a:t>accused's</a:t>
            </a:r>
            <a:r>
              <a:rPr lang="en-US" sz="2800" dirty="0">
                <a:effectLst>
                  <a:outerShdw blurRad="38100" dist="38100" dir="2700000" algn="tl">
                    <a:srgbClr val="000000">
                      <a:alpha val="43137"/>
                    </a:srgbClr>
                  </a:outerShdw>
                </a:effectLst>
                <a:latin typeface="+mn-lt"/>
                <a:cs typeface="Tahoma"/>
              </a:rPr>
              <a:t> inspection and for admission in evidence, relevant statements or reports in its possession of government witnesses touching the subject matter of their testimony at the trial.”</a:t>
            </a:r>
            <a:r>
              <a:rPr lang="en-US" sz="2800" dirty="0" smtClean="0">
                <a:effectLst>
                  <a:outerShdw blurRad="38100" dist="38100" dir="2700000" algn="tl">
                    <a:srgbClr val="000000">
                      <a:alpha val="43137"/>
                    </a:srgbClr>
                  </a:outerShdw>
                </a:effectLst>
                <a:latin typeface="+mn-lt"/>
                <a:cs typeface="Tahoma"/>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The Template</a:t>
            </a:r>
            <a:endParaRPr lang="en-US" sz="3200" b="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pic>
        <p:nvPicPr>
          <p:cNvPr id="5" name="Picture 4" descr="Screen Shot 2012-02-27 at 5.31.54 PM.png"/>
          <p:cNvPicPr>
            <a:picLocks noChangeAspect="1"/>
          </p:cNvPicPr>
          <p:nvPr/>
        </p:nvPicPr>
        <p:blipFill>
          <a:blip r:embed="rId3"/>
          <a:stretch>
            <a:fillRect/>
          </a:stretch>
        </p:blipFill>
        <p:spPr>
          <a:xfrm>
            <a:off x="0" y="2362200"/>
            <a:ext cx="9144000" cy="17018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The Template</a:t>
            </a:r>
            <a:endParaRPr lang="en-US" sz="3200" b="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pic>
        <p:nvPicPr>
          <p:cNvPr id="6" name="Picture 5" descr="Screen Shot 2012-02-27 at 5.35.10 PM.png"/>
          <p:cNvPicPr>
            <a:picLocks noChangeAspect="1"/>
          </p:cNvPicPr>
          <p:nvPr/>
        </p:nvPicPr>
        <p:blipFill>
          <a:blip r:embed="rId3"/>
          <a:stretch>
            <a:fillRect/>
          </a:stretch>
        </p:blipFill>
        <p:spPr>
          <a:xfrm>
            <a:off x="0" y="2362200"/>
            <a:ext cx="9144000" cy="1771650"/>
          </a:xfrm>
          <a:prstGeom prst="rect">
            <a:avLst/>
          </a:prstGeom>
        </p:spPr>
      </p:pic>
      <p:sp>
        <p:nvSpPr>
          <p:cNvPr id="7" name="TextBox 6"/>
          <p:cNvSpPr txBox="1"/>
          <p:nvPr/>
        </p:nvSpPr>
        <p:spPr>
          <a:xfrm>
            <a:off x="0" y="15240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44196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9" name="Picture 8" descr="Screen Shot 2012-02-27 at 5.37.49 PM.png"/>
          <p:cNvPicPr>
            <a:picLocks noChangeAspect="1"/>
          </p:cNvPicPr>
          <p:nvPr/>
        </p:nvPicPr>
        <p:blipFill>
          <a:blip r:embed="rId4"/>
          <a:stretch>
            <a:fillRect/>
          </a:stretch>
        </p:blipFill>
        <p:spPr>
          <a:xfrm>
            <a:off x="0" y="5029200"/>
            <a:ext cx="9144000" cy="13970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The Template</a:t>
            </a:r>
            <a:endParaRPr lang="en-US" sz="3200" b="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sp>
        <p:nvSpPr>
          <p:cNvPr id="7" name="TextBox 6"/>
          <p:cNvSpPr txBox="1"/>
          <p:nvPr/>
        </p:nvSpPr>
        <p:spPr>
          <a:xfrm>
            <a:off x="0" y="15240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44196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10" name="Picture 9" descr="Screen Shot 2012-02-27 at 5.39.19 PM.png"/>
          <p:cNvPicPr>
            <a:picLocks noChangeAspect="1"/>
          </p:cNvPicPr>
          <p:nvPr/>
        </p:nvPicPr>
        <p:blipFill>
          <a:blip r:embed="rId3"/>
          <a:stretch>
            <a:fillRect/>
          </a:stretch>
        </p:blipFill>
        <p:spPr>
          <a:xfrm>
            <a:off x="-63500" y="2217738"/>
            <a:ext cx="9144000" cy="1711325"/>
          </a:xfrm>
          <a:prstGeom prst="rect">
            <a:avLst/>
          </a:prstGeom>
        </p:spPr>
      </p:pic>
      <p:pic>
        <p:nvPicPr>
          <p:cNvPr id="11" name="Picture 10" descr="Screen Shot 2012-02-27 at 5.40.21 PM.png"/>
          <p:cNvPicPr>
            <a:picLocks noChangeAspect="1"/>
          </p:cNvPicPr>
          <p:nvPr/>
        </p:nvPicPr>
        <p:blipFill>
          <a:blip r:embed="rId4"/>
          <a:stretch>
            <a:fillRect/>
          </a:stretch>
        </p:blipFill>
        <p:spPr>
          <a:xfrm>
            <a:off x="0" y="5181600"/>
            <a:ext cx="9144000" cy="150495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b="0" dirty="0" smtClean="0">
                <a:effectLst>
                  <a:outerShdw blurRad="38100" dist="38100" dir="2700000" algn="tl">
                    <a:srgbClr val="000000">
                      <a:alpha val="43137"/>
                    </a:srgbClr>
                  </a:outerShdw>
                </a:effectLst>
                <a:latin typeface="+mn-lt"/>
                <a:cs typeface="Tahoma"/>
              </a:rPr>
              <a:t>The Template</a:t>
            </a:r>
            <a:endParaRPr lang="en-US" sz="3200" b="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sp>
        <p:nvSpPr>
          <p:cNvPr id="7" name="TextBox 6"/>
          <p:cNvSpPr txBox="1"/>
          <p:nvPr/>
        </p:nvSpPr>
        <p:spPr>
          <a:xfrm>
            <a:off x="0" y="15240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44196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10" name="Picture 9" descr="Screen Shot 2012-02-27 at 5.41.30 PM.png"/>
          <p:cNvPicPr>
            <a:picLocks noChangeAspect="1"/>
          </p:cNvPicPr>
          <p:nvPr/>
        </p:nvPicPr>
        <p:blipFill>
          <a:blip r:embed="rId3"/>
          <a:stretch>
            <a:fillRect/>
          </a:stretch>
        </p:blipFill>
        <p:spPr>
          <a:xfrm>
            <a:off x="0" y="2286000"/>
            <a:ext cx="9144000" cy="1346200"/>
          </a:xfrm>
          <a:prstGeom prst="rect">
            <a:avLst/>
          </a:prstGeom>
        </p:spPr>
      </p:pic>
      <p:pic>
        <p:nvPicPr>
          <p:cNvPr id="12" name="Picture 11" descr="Screen Shot 2012-02-27 at 5.42.06 PM.png"/>
          <p:cNvPicPr>
            <a:picLocks noChangeAspect="1"/>
          </p:cNvPicPr>
          <p:nvPr/>
        </p:nvPicPr>
        <p:blipFill>
          <a:blip r:embed="rId4"/>
          <a:stretch>
            <a:fillRect/>
          </a:stretch>
        </p:blipFill>
        <p:spPr>
          <a:xfrm>
            <a:off x="0" y="5181600"/>
            <a:ext cx="9144000" cy="1279525"/>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dirty="0" smtClean="0">
                <a:effectLst>
                  <a:outerShdw blurRad="38100" dist="38100" dir="2700000" algn="tl">
                    <a:srgbClr val="000000">
                      <a:alpha val="43137"/>
                    </a:srgbClr>
                  </a:outerShdw>
                </a:effectLst>
                <a:latin typeface="+mn-lt"/>
                <a:cs typeface="Tahoma"/>
              </a:rPr>
              <a:t>The</a:t>
            </a:r>
            <a:r>
              <a:rPr lang="en-US" sz="2800" b="0" dirty="0" smtClean="0">
                <a:effectLst>
                  <a:outerShdw blurRad="38100" dist="38100" dir="2700000" algn="tl">
                    <a:srgbClr val="000000">
                      <a:alpha val="43137"/>
                    </a:srgbClr>
                  </a:outerShdw>
                </a:effectLst>
                <a:latin typeface="+mn-lt"/>
                <a:cs typeface="Tahoma"/>
              </a:rPr>
              <a:t> </a:t>
            </a:r>
            <a:r>
              <a:rPr lang="en-US" sz="3200" dirty="0" smtClean="0">
                <a:effectLst>
                  <a:outerShdw blurRad="38100" dist="38100" dir="2700000" algn="tl">
                    <a:srgbClr val="000000">
                      <a:alpha val="43137"/>
                    </a:srgbClr>
                  </a:outerShdw>
                </a:effectLst>
                <a:latin typeface="+mn-lt"/>
                <a:cs typeface="Tahoma"/>
              </a:rPr>
              <a:t>Template</a:t>
            </a:r>
            <a:endParaRPr lang="en-US" sz="320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sp>
        <p:nvSpPr>
          <p:cNvPr id="7" name="TextBox 6"/>
          <p:cNvSpPr txBox="1"/>
          <p:nvPr/>
        </p:nvSpPr>
        <p:spPr>
          <a:xfrm>
            <a:off x="0" y="15240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44196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10" name="Picture 9" descr="Screen Shot 2012-02-27 at 5.43.56 PM.png"/>
          <p:cNvPicPr>
            <a:picLocks noChangeAspect="1"/>
          </p:cNvPicPr>
          <p:nvPr/>
        </p:nvPicPr>
        <p:blipFill>
          <a:blip r:embed="rId3"/>
          <a:stretch>
            <a:fillRect/>
          </a:stretch>
        </p:blipFill>
        <p:spPr>
          <a:xfrm>
            <a:off x="0" y="2133600"/>
            <a:ext cx="9144000" cy="1917700"/>
          </a:xfrm>
          <a:prstGeom prst="rect">
            <a:avLst/>
          </a:prstGeom>
        </p:spPr>
      </p:pic>
      <p:pic>
        <p:nvPicPr>
          <p:cNvPr id="12" name="Picture 11" descr="Screen Shot 2012-02-27 at 5.44.42 PM.png"/>
          <p:cNvPicPr>
            <a:picLocks noChangeAspect="1"/>
          </p:cNvPicPr>
          <p:nvPr/>
        </p:nvPicPr>
        <p:blipFill>
          <a:blip r:embed="rId4"/>
          <a:stretch>
            <a:fillRect/>
          </a:stretch>
        </p:blipFill>
        <p:spPr>
          <a:xfrm>
            <a:off x="0" y="5105400"/>
            <a:ext cx="9144000" cy="1349375"/>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dirty="0" smtClean="0">
                <a:effectLst>
                  <a:outerShdw blurRad="38100" dist="38100" dir="2700000" algn="tl">
                    <a:srgbClr val="000000">
                      <a:alpha val="43137"/>
                    </a:srgbClr>
                  </a:outerShdw>
                </a:effectLst>
                <a:latin typeface="+mn-lt"/>
                <a:cs typeface="Tahoma"/>
              </a:rPr>
              <a:t>The</a:t>
            </a:r>
            <a:r>
              <a:rPr lang="en-US" sz="2800" b="0" dirty="0" smtClean="0">
                <a:effectLst>
                  <a:outerShdw blurRad="38100" dist="38100" dir="2700000" algn="tl">
                    <a:srgbClr val="000000">
                      <a:alpha val="43137"/>
                    </a:srgbClr>
                  </a:outerShdw>
                </a:effectLst>
                <a:latin typeface="+mn-lt"/>
                <a:cs typeface="Tahoma"/>
              </a:rPr>
              <a:t> </a:t>
            </a:r>
            <a:r>
              <a:rPr lang="en-US" sz="3200" dirty="0" smtClean="0">
                <a:effectLst>
                  <a:outerShdw blurRad="38100" dist="38100" dir="2700000" algn="tl">
                    <a:srgbClr val="000000">
                      <a:alpha val="43137"/>
                    </a:srgbClr>
                  </a:outerShdw>
                </a:effectLst>
                <a:latin typeface="+mn-lt"/>
                <a:cs typeface="Tahoma"/>
              </a:rPr>
              <a:t>Template</a:t>
            </a:r>
            <a:endParaRPr lang="en-US" sz="320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sp>
        <p:nvSpPr>
          <p:cNvPr id="7" name="TextBox 6"/>
          <p:cNvSpPr txBox="1"/>
          <p:nvPr/>
        </p:nvSpPr>
        <p:spPr>
          <a:xfrm>
            <a:off x="0" y="12192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41148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14" name="Picture 13" descr="Screen Shot 2012-02-27 at 5.46.55 PM.png"/>
          <p:cNvPicPr>
            <a:picLocks noChangeAspect="1"/>
          </p:cNvPicPr>
          <p:nvPr/>
        </p:nvPicPr>
        <p:blipFill>
          <a:blip r:embed="rId3"/>
          <a:stretch>
            <a:fillRect/>
          </a:stretch>
        </p:blipFill>
        <p:spPr>
          <a:xfrm>
            <a:off x="0" y="4648200"/>
            <a:ext cx="9144000" cy="2209800"/>
          </a:xfrm>
          <a:prstGeom prst="rect">
            <a:avLst/>
          </a:prstGeom>
        </p:spPr>
      </p:pic>
      <p:pic>
        <p:nvPicPr>
          <p:cNvPr id="15" name="Picture 14" descr="Screen Shot 2012-02-27 at 5.50.16 PM.png"/>
          <p:cNvPicPr>
            <a:picLocks noChangeAspect="1"/>
          </p:cNvPicPr>
          <p:nvPr/>
        </p:nvPicPr>
        <p:blipFill>
          <a:blip r:embed="rId4"/>
          <a:stretch>
            <a:fillRect/>
          </a:stretch>
        </p:blipFill>
        <p:spPr>
          <a:xfrm>
            <a:off x="12700" y="1828800"/>
            <a:ext cx="9144000" cy="2209800"/>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0"/>
            <a:ext cx="7772400" cy="990600"/>
          </a:xfrm>
        </p:spPr>
        <p:txBody>
          <a:bodyPr/>
          <a:lstStyle/>
          <a:p>
            <a:pPr algn="ctr">
              <a:defRPr/>
            </a:pPr>
            <a:r>
              <a:rPr lang="en-US" sz="3200" dirty="0" smtClean="0">
                <a:effectLst>
                  <a:outerShdw blurRad="38100" dist="38100" dir="2700000" algn="tl">
                    <a:srgbClr val="000000">
                      <a:alpha val="43137"/>
                    </a:srgbClr>
                  </a:outerShdw>
                </a:effectLst>
                <a:latin typeface="+mn-lt"/>
                <a:cs typeface="Tahoma"/>
              </a:rPr>
              <a:t>The</a:t>
            </a:r>
            <a:r>
              <a:rPr lang="en-US" sz="2800" b="0" dirty="0" smtClean="0">
                <a:effectLst>
                  <a:outerShdw blurRad="38100" dist="38100" dir="2700000" algn="tl">
                    <a:srgbClr val="000000">
                      <a:alpha val="43137"/>
                    </a:srgbClr>
                  </a:outerShdw>
                </a:effectLst>
                <a:latin typeface="+mn-lt"/>
                <a:cs typeface="Tahoma"/>
              </a:rPr>
              <a:t> </a:t>
            </a:r>
            <a:r>
              <a:rPr lang="en-US" sz="3200" dirty="0" smtClean="0">
                <a:effectLst>
                  <a:outerShdw blurRad="38100" dist="38100" dir="2700000" algn="tl">
                    <a:srgbClr val="000000">
                      <a:alpha val="43137"/>
                    </a:srgbClr>
                  </a:outerShdw>
                </a:effectLst>
                <a:latin typeface="+mn-lt"/>
                <a:cs typeface="Tahoma"/>
              </a:rPr>
              <a:t>Template</a:t>
            </a:r>
            <a:endParaRPr lang="en-US" sz="3200" dirty="0">
              <a:effectLst>
                <a:outerShdw blurRad="38100" dist="38100" dir="2700000" algn="tl">
                  <a:srgbClr val="000000">
                    <a:alpha val="43137"/>
                  </a:srgbClr>
                </a:outerShdw>
              </a:effectLst>
              <a:latin typeface="+mn-lt"/>
              <a:cs typeface="Tahoma"/>
            </a:endParaRPr>
          </a:p>
        </p:txBody>
      </p:sp>
      <p:sp>
        <p:nvSpPr>
          <p:cNvPr id="4" name="TextBox 3"/>
          <p:cNvSpPr txBox="1"/>
          <p:nvPr/>
        </p:nvSpPr>
        <p:spPr>
          <a:xfrm>
            <a:off x="2578100" y="1117600"/>
            <a:ext cx="184666" cy="369332"/>
          </a:xfrm>
          <a:prstGeom prst="rect">
            <a:avLst/>
          </a:prstGeom>
          <a:noFill/>
        </p:spPr>
        <p:txBody>
          <a:bodyPr wrap="none" rtlCol="0">
            <a:spAutoFit/>
          </a:bodyPr>
          <a:lstStyle/>
          <a:p>
            <a:endParaRPr lang="en-US" dirty="0"/>
          </a:p>
        </p:txBody>
      </p:sp>
      <p:sp>
        <p:nvSpPr>
          <p:cNvPr id="7" name="TextBox 6"/>
          <p:cNvSpPr txBox="1"/>
          <p:nvPr/>
        </p:nvSpPr>
        <p:spPr>
          <a:xfrm>
            <a:off x="0" y="7620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B Report</a:t>
            </a:r>
            <a:endParaRPr lang="en-US" sz="2800" b="0" dirty="0">
              <a:effectLst>
                <a:outerShdw blurRad="38100" dist="38100" dir="2700000" algn="tl">
                  <a:srgbClr val="000000">
                    <a:alpha val="43137"/>
                  </a:srgbClr>
                </a:outerShdw>
              </a:effectLst>
            </a:endParaRPr>
          </a:p>
        </p:txBody>
      </p:sp>
      <p:sp>
        <p:nvSpPr>
          <p:cNvPr id="8" name="TextBox 7"/>
          <p:cNvSpPr txBox="1"/>
          <p:nvPr/>
        </p:nvSpPr>
        <p:spPr>
          <a:xfrm>
            <a:off x="0" y="3657600"/>
            <a:ext cx="9144000" cy="523220"/>
          </a:xfrm>
          <a:prstGeom prst="rect">
            <a:avLst/>
          </a:prstGeom>
          <a:noFill/>
        </p:spPr>
        <p:txBody>
          <a:bodyPr wrap="square" rtlCol="0">
            <a:spAutoFit/>
          </a:bodyPr>
          <a:lstStyle/>
          <a:p>
            <a:pPr algn="ctr"/>
            <a:r>
              <a:rPr lang="en-US" sz="2800" b="0" dirty="0" smtClean="0">
                <a:effectLst>
                  <a:outerShdw blurRad="38100" dist="38100" dir="2700000" algn="tl">
                    <a:srgbClr val="000000">
                      <a:alpha val="43137"/>
                    </a:srgbClr>
                  </a:outerShdw>
                </a:effectLst>
              </a:rPr>
              <a:t>Webber Report</a:t>
            </a:r>
            <a:endParaRPr lang="en-US" sz="2800" b="0" dirty="0">
              <a:effectLst>
                <a:outerShdw blurRad="38100" dist="38100" dir="2700000" algn="tl">
                  <a:srgbClr val="000000">
                    <a:alpha val="43137"/>
                  </a:srgbClr>
                </a:outerShdw>
              </a:effectLst>
            </a:endParaRPr>
          </a:p>
        </p:txBody>
      </p:sp>
      <p:pic>
        <p:nvPicPr>
          <p:cNvPr id="9" name="Picture 8" descr="Screen Shot 2012-02-27 at 5.51.51 PM.png"/>
          <p:cNvPicPr>
            <a:picLocks noChangeAspect="1"/>
          </p:cNvPicPr>
          <p:nvPr/>
        </p:nvPicPr>
        <p:blipFill>
          <a:blip r:embed="rId3"/>
          <a:stretch>
            <a:fillRect/>
          </a:stretch>
        </p:blipFill>
        <p:spPr>
          <a:xfrm>
            <a:off x="0" y="1219200"/>
            <a:ext cx="9144000" cy="2362200"/>
          </a:xfrm>
          <a:prstGeom prst="rect">
            <a:avLst/>
          </a:prstGeom>
        </p:spPr>
      </p:pic>
      <p:pic>
        <p:nvPicPr>
          <p:cNvPr id="11" name="Picture 10" descr="Screen Shot 2012-02-27 at 5.52.59 PM.png"/>
          <p:cNvPicPr>
            <a:picLocks noChangeAspect="1"/>
          </p:cNvPicPr>
          <p:nvPr/>
        </p:nvPicPr>
        <p:blipFill>
          <a:blip r:embed="rId4"/>
          <a:stretch>
            <a:fillRect/>
          </a:stretch>
        </p:blipFill>
        <p:spPr>
          <a:xfrm>
            <a:off x="0" y="4191000"/>
            <a:ext cx="9144000" cy="266699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600200"/>
          </a:xfrm>
        </p:spPr>
        <p:txBody>
          <a:bodyPr/>
          <a:lstStyle/>
          <a:p>
            <a:r>
              <a:rPr lang="en-US" sz="3200" i="1" dirty="0">
                <a:latin typeface="+mn-lt"/>
              </a:rPr>
              <a:t>United States v. Horn, </a:t>
            </a:r>
            <a:r>
              <a:rPr lang="en-US" sz="3200" dirty="0">
                <a:latin typeface="+mn-lt"/>
              </a:rPr>
              <a:t>185 F.Supp.2d 530 (D.Md. 2002)</a:t>
            </a:r>
          </a:p>
        </p:txBody>
      </p:sp>
      <p:sp>
        <p:nvSpPr>
          <p:cNvPr id="15363" name="Rectangle 3"/>
          <p:cNvSpPr>
            <a:spLocks noGrp="1" noChangeArrowheads="1"/>
          </p:cNvSpPr>
          <p:nvPr>
            <p:ph type="body" idx="1"/>
          </p:nvPr>
        </p:nvSpPr>
        <p:spPr>
          <a:xfrm>
            <a:off x="457200" y="1600200"/>
            <a:ext cx="8686800" cy="5257800"/>
          </a:xfrm>
        </p:spPr>
        <p:txBody>
          <a:bodyPr>
            <a:normAutofit fontScale="92500" lnSpcReduction="20000"/>
          </a:bodyPr>
          <a:lstStyle/>
          <a:p>
            <a:r>
              <a:rPr lang="en-US" sz="2800" dirty="0" smtClean="0">
                <a:solidFill>
                  <a:srgbClr val="FFFFFF"/>
                </a:solidFill>
                <a:latin typeface="+mn-lt"/>
              </a:rPr>
              <a:t>Rule 702 must always be satisfied, whether the procedure is novel or not</a:t>
            </a:r>
          </a:p>
          <a:p>
            <a:r>
              <a:rPr lang="en-US" sz="2800" dirty="0" smtClean="0"/>
              <a:t>Rule 702. Testimony by Expert Witnesses</a:t>
            </a:r>
          </a:p>
          <a:p>
            <a:r>
              <a:rPr lang="en-US" sz="2800" dirty="0" smtClean="0"/>
              <a:t>A witness who is qualified as an expert by knowledge, skill, experience, training, or education may testify in the form of an opinion or otherwise if:</a:t>
            </a:r>
          </a:p>
          <a:p>
            <a:r>
              <a:rPr lang="en-US" sz="2800" dirty="0" smtClean="0"/>
              <a:t>(a) the expert’s scientific, technical, or other specialized knowledge will help the </a:t>
            </a:r>
            <a:r>
              <a:rPr lang="en-US" sz="2800" dirty="0" err="1" smtClean="0"/>
              <a:t>trier</a:t>
            </a:r>
            <a:r>
              <a:rPr lang="en-US" sz="2800" dirty="0" smtClean="0"/>
              <a:t> of fact to understand the evidence or to determine a fact in issue;</a:t>
            </a:r>
          </a:p>
          <a:p>
            <a:r>
              <a:rPr lang="en-US" sz="2800" dirty="0" smtClean="0"/>
              <a:t>(</a:t>
            </a:r>
            <a:r>
              <a:rPr lang="en-US" sz="2800" dirty="0" err="1" smtClean="0"/>
              <a:t>b</a:t>
            </a:r>
            <a:r>
              <a:rPr lang="en-US" sz="2800" dirty="0" smtClean="0"/>
              <a:t>) the testimony is based on sufficient facts or data;</a:t>
            </a:r>
          </a:p>
          <a:p>
            <a:r>
              <a:rPr lang="en-US" sz="2800" dirty="0" smtClean="0"/>
              <a:t>(</a:t>
            </a:r>
            <a:r>
              <a:rPr lang="en-US" sz="2800" dirty="0" err="1" smtClean="0"/>
              <a:t>c</a:t>
            </a:r>
            <a:r>
              <a:rPr lang="en-US" sz="2800" dirty="0" smtClean="0"/>
              <a:t>) the testimony is the product of reliable principles and methods; and</a:t>
            </a:r>
          </a:p>
          <a:p>
            <a:r>
              <a:rPr lang="en-US" sz="2800" dirty="0" smtClean="0"/>
              <a:t>(d) the expert has reliably applied the principles and methods to the facts of the case.</a:t>
            </a:r>
          </a:p>
          <a:p>
            <a:pPr lvl="1"/>
            <a:endParaRPr lang="en-US" sz="2400" dirty="0" smtClean="0">
              <a:solidFill>
                <a:srgbClr val="FFFFFF"/>
              </a:solidFill>
              <a:latin typeface="+mn-lt"/>
            </a:endParaRPr>
          </a:p>
          <a:p>
            <a:endParaRPr lang="en-US" sz="2800" dirty="0">
              <a:solidFill>
                <a:srgbClr val="FFFFFF"/>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erencemccarthy.jpg"/>
          <p:cNvPicPr>
            <a:picLocks noChangeAspect="1"/>
          </p:cNvPicPr>
          <p:nvPr/>
        </p:nvPicPr>
        <p:blipFill>
          <a:blip r:embed="rId2"/>
          <a:stretch>
            <a:fillRect/>
          </a:stretch>
        </p:blipFill>
        <p:spPr>
          <a:xfrm>
            <a:off x="2362200" y="0"/>
            <a:ext cx="4248150"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McCarthy cross</a:t>
            </a:r>
            <a:endParaRPr lang="en-US" sz="3200" dirty="0"/>
          </a:p>
        </p:txBody>
      </p:sp>
      <p:sp>
        <p:nvSpPr>
          <p:cNvPr id="3" name="Content Placeholder 2"/>
          <p:cNvSpPr>
            <a:spLocks noGrp="1"/>
          </p:cNvSpPr>
          <p:nvPr>
            <p:ph idx="1"/>
          </p:nvPr>
        </p:nvSpPr>
        <p:spPr/>
        <p:txBody>
          <a:bodyPr/>
          <a:lstStyle/>
          <a:p>
            <a:r>
              <a:rPr lang="en-US" sz="2800" dirty="0" smtClean="0"/>
              <a:t>Look good</a:t>
            </a:r>
          </a:p>
          <a:p>
            <a:r>
              <a:rPr lang="en-US" sz="2800" dirty="0" smtClean="0"/>
              <a:t>Tell a story</a:t>
            </a:r>
          </a:p>
          <a:p>
            <a:r>
              <a:rPr lang="en-US" sz="2800" dirty="0" smtClean="0"/>
              <a:t>Use short statements</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2" descr="pozneranddodd"/>
          <p:cNvPicPr>
            <a:picLocks noChangeAspect="1" noChangeArrowheads="1"/>
          </p:cNvPicPr>
          <p:nvPr/>
        </p:nvPicPr>
        <p:blipFill>
          <a:blip r:embed="rId3"/>
          <a:srcRect/>
          <a:stretch>
            <a:fillRect/>
          </a:stretch>
        </p:blipFill>
        <p:spPr bwMode="auto">
          <a:xfrm>
            <a:off x="2590800" y="52388"/>
            <a:ext cx="4186238" cy="6653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09600" y="304800"/>
            <a:ext cx="7772400" cy="990600"/>
          </a:xfrm>
        </p:spPr>
        <p:txBody>
          <a:bodyPr/>
          <a:lstStyle/>
          <a:p>
            <a:pPr algn="ctr">
              <a:defRPr/>
            </a:pPr>
            <a:r>
              <a:rPr lang="en-US" sz="3200" dirty="0" smtClean="0">
                <a:effectLst>
                  <a:outerShdw blurRad="38100" dist="38100" dir="2700000" algn="tl">
                    <a:srgbClr val="000000">
                      <a:alpha val="43137"/>
                    </a:srgbClr>
                  </a:outerShdw>
                </a:effectLst>
                <a:latin typeface="+mn-lt"/>
                <a:cs typeface="Tahoma"/>
              </a:rPr>
              <a:t>Basics</a:t>
            </a:r>
            <a:r>
              <a:rPr lang="en-US" sz="2800" b="0" dirty="0" smtClean="0">
                <a:effectLst>
                  <a:outerShdw blurRad="38100" dist="38100" dir="2700000" algn="tl">
                    <a:srgbClr val="000000">
                      <a:alpha val="43137"/>
                    </a:srgbClr>
                  </a:outerShdw>
                </a:effectLst>
                <a:latin typeface="+mn-lt"/>
                <a:cs typeface="Tahoma"/>
              </a:rPr>
              <a:t> </a:t>
            </a:r>
            <a:r>
              <a:rPr lang="en-US" sz="3200" dirty="0" smtClean="0">
                <a:effectLst>
                  <a:outerShdw blurRad="38100" dist="38100" dir="2700000" algn="tl">
                    <a:srgbClr val="000000">
                      <a:alpha val="43137"/>
                    </a:srgbClr>
                  </a:outerShdw>
                </a:effectLst>
                <a:latin typeface="+mn-lt"/>
                <a:cs typeface="Tahoma"/>
              </a:rPr>
              <a:t>for</a:t>
            </a:r>
            <a:r>
              <a:rPr lang="en-US" sz="2800" b="0" dirty="0" smtClean="0">
                <a:effectLst>
                  <a:outerShdw blurRad="38100" dist="38100" dir="2700000" algn="tl">
                    <a:srgbClr val="000000">
                      <a:alpha val="43137"/>
                    </a:srgbClr>
                  </a:outerShdw>
                </a:effectLst>
                <a:latin typeface="+mn-lt"/>
                <a:cs typeface="Tahoma"/>
              </a:rPr>
              <a:t> </a:t>
            </a:r>
            <a:r>
              <a:rPr lang="en-US" sz="3200" dirty="0" smtClean="0">
                <a:effectLst>
                  <a:outerShdw blurRad="38100" dist="38100" dir="2700000" algn="tl">
                    <a:srgbClr val="000000">
                      <a:alpha val="43137"/>
                    </a:srgbClr>
                  </a:outerShdw>
                </a:effectLst>
                <a:latin typeface="+mn-lt"/>
                <a:cs typeface="Tahoma"/>
              </a:rPr>
              <a:t>cross</a:t>
            </a:r>
            <a:endParaRPr lang="en-US" sz="3200" dirty="0">
              <a:effectLst>
                <a:outerShdw blurRad="38100" dist="38100" dir="2700000" algn="tl">
                  <a:srgbClr val="000000">
                    <a:alpha val="43137"/>
                  </a:srgbClr>
                </a:outerShdw>
              </a:effectLst>
              <a:latin typeface="+mn-lt"/>
              <a:cs typeface="Tahoma"/>
            </a:endParaRPr>
          </a:p>
        </p:txBody>
      </p:sp>
      <p:sp>
        <p:nvSpPr>
          <p:cNvPr id="198659" name="Rectangle 3"/>
          <p:cNvSpPr>
            <a:spLocks noGrp="1" noChangeArrowheads="1"/>
          </p:cNvSpPr>
          <p:nvPr>
            <p:ph type="body" idx="1"/>
          </p:nvPr>
        </p:nvSpPr>
        <p:spPr>
          <a:xfrm>
            <a:off x="457200" y="1295400"/>
            <a:ext cx="8229600" cy="5257800"/>
          </a:xfrm>
        </p:spPr>
        <p:txBody>
          <a:bodyPr/>
          <a:lstStyle/>
          <a:p>
            <a:pPr>
              <a:buFont typeface="Wingdings" charset="2"/>
              <a:buChar char="l"/>
              <a:defRPr/>
            </a:pPr>
            <a:r>
              <a:rPr lang="en-US" sz="2800" dirty="0">
                <a:effectLst>
                  <a:outerShdw blurRad="38100" dist="38100" dir="2700000" algn="tl">
                    <a:srgbClr val="000000">
                      <a:alpha val="43137"/>
                    </a:srgbClr>
                  </a:outerShdw>
                </a:effectLst>
                <a:latin typeface="+mn-lt"/>
                <a:cs typeface="Tahoma"/>
              </a:rPr>
              <a:t>Leading</a:t>
            </a:r>
          </a:p>
          <a:p>
            <a:pPr>
              <a:buFont typeface="Wingdings" charset="2"/>
              <a:buChar char="l"/>
              <a:defRPr/>
            </a:pPr>
            <a:r>
              <a:rPr lang="en-US" sz="2800" dirty="0">
                <a:effectLst>
                  <a:outerShdw blurRad="38100" dist="38100" dir="2700000" algn="tl">
                    <a:srgbClr val="000000">
                      <a:alpha val="43137"/>
                    </a:srgbClr>
                  </a:outerShdw>
                </a:effectLst>
                <a:latin typeface="+mn-lt"/>
                <a:cs typeface="Tahoma"/>
              </a:rPr>
              <a:t>One new fact per question</a:t>
            </a:r>
          </a:p>
          <a:p>
            <a:pPr>
              <a:buFont typeface="Wingdings" charset="2"/>
              <a:buChar char="l"/>
              <a:defRPr/>
            </a:pPr>
            <a:r>
              <a:rPr lang="en-US" sz="2800" dirty="0">
                <a:effectLst>
                  <a:outerShdw blurRad="38100" dist="38100" dir="2700000" algn="tl">
                    <a:srgbClr val="000000">
                      <a:alpha val="43137"/>
                    </a:srgbClr>
                  </a:outerShdw>
                </a:effectLst>
                <a:latin typeface="+mn-lt"/>
                <a:cs typeface="Tahoma"/>
              </a:rPr>
              <a:t>General to specific</a:t>
            </a:r>
          </a:p>
          <a:p>
            <a:pPr>
              <a:buFont typeface="Wingdings" charset="2"/>
              <a:buChar char="l"/>
              <a:defRPr/>
            </a:pPr>
            <a:r>
              <a:rPr lang="en-US" sz="2800" dirty="0">
                <a:effectLst>
                  <a:outerShdw blurRad="38100" dist="38100" dir="2700000" algn="tl">
                    <a:srgbClr val="000000">
                      <a:alpha val="43137"/>
                    </a:srgbClr>
                  </a:outerShdw>
                </a:effectLst>
                <a:latin typeface="+mn-lt"/>
                <a:cs typeface="Tahoma"/>
              </a:rPr>
              <a:t>Chapter method</a:t>
            </a:r>
          </a:p>
          <a:p>
            <a:pPr>
              <a:buFont typeface="Wingdings" charset="2"/>
              <a:buChar char="l"/>
              <a:defRPr/>
            </a:pPr>
            <a:r>
              <a:rPr lang="en-US" sz="2800" dirty="0">
                <a:effectLst>
                  <a:outerShdw blurRad="38100" dist="38100" dir="2700000" algn="tl">
                    <a:srgbClr val="000000">
                      <a:alpha val="43137"/>
                    </a:srgbClr>
                  </a:outerShdw>
                </a:effectLst>
                <a:latin typeface="+mn-lt"/>
                <a:cs typeface="Tahoma"/>
              </a:rPr>
              <a:t>Avoid bait</a:t>
            </a:r>
          </a:p>
          <a:p>
            <a:pPr>
              <a:buFont typeface="Wingdings" charset="2"/>
              <a:buChar char="l"/>
              <a:defRPr/>
            </a:pPr>
            <a:r>
              <a:rPr lang="en-US" sz="2800" dirty="0">
                <a:effectLst>
                  <a:outerShdw blurRad="38100" dist="38100" dir="2700000" algn="tl">
                    <a:srgbClr val="000000">
                      <a:alpha val="43137"/>
                    </a:srgbClr>
                  </a:outerShdw>
                </a:effectLst>
                <a:latin typeface="+mn-lt"/>
                <a:cs typeface="Tahoma"/>
              </a:rPr>
              <a:t>Cut off safe havens</a:t>
            </a:r>
          </a:p>
          <a:p>
            <a:pPr>
              <a:buFont typeface="Wingdings" charset="2"/>
              <a:buChar char="l"/>
              <a:defRPr/>
            </a:pPr>
            <a:r>
              <a:rPr lang="en-US" sz="2800" dirty="0" smtClean="0">
                <a:effectLst>
                  <a:outerShdw blurRad="38100" dist="38100" dir="2700000" algn="tl">
                    <a:srgbClr val="000000">
                      <a:alpha val="43137"/>
                    </a:srgbClr>
                  </a:outerShdw>
                </a:effectLst>
                <a:latin typeface="+mn-lt"/>
                <a:cs typeface="Tahoma"/>
              </a:rPr>
              <a:t>Looping</a:t>
            </a:r>
          </a:p>
          <a:p>
            <a:pPr lvl="1">
              <a:buFont typeface="Wingdings" charset="2"/>
              <a:buChar char="n"/>
              <a:defRPr/>
            </a:pPr>
            <a:r>
              <a:rPr lang="en-US" sz="2800" dirty="0" smtClean="0">
                <a:effectLst>
                  <a:outerShdw blurRad="38100" dist="38100" dir="2700000" algn="tl">
                    <a:srgbClr val="000000">
                      <a:alpha val="43137"/>
                    </a:srgbClr>
                  </a:outerShdw>
                </a:effectLst>
                <a:latin typeface="+mn-lt"/>
                <a:cs typeface="Tahoma"/>
              </a:rPr>
              <a:t>Pozner and Dodd, Cross-Examination: Science and Techniques (2</a:t>
            </a:r>
            <a:r>
              <a:rPr lang="en-US" sz="2800" baseline="30000" dirty="0" smtClean="0">
                <a:effectLst>
                  <a:outerShdw blurRad="38100" dist="38100" dir="2700000" algn="tl">
                    <a:srgbClr val="000000">
                      <a:alpha val="43137"/>
                    </a:srgbClr>
                  </a:outerShdw>
                </a:effectLst>
                <a:latin typeface="+mn-lt"/>
                <a:cs typeface="Tahoma"/>
              </a:rPr>
              <a:t>nd</a:t>
            </a:r>
            <a:r>
              <a:rPr lang="en-US" sz="2800" dirty="0" smtClean="0">
                <a:effectLst>
                  <a:outerShdw blurRad="38100" dist="38100" dir="2700000" algn="tl">
                    <a:srgbClr val="000000">
                      <a:alpha val="43137"/>
                    </a:srgbClr>
                  </a:outerShdw>
                </a:effectLst>
                <a:latin typeface="+mn-lt"/>
                <a:cs typeface="Tahoma"/>
              </a:rPr>
              <a:t>.Ed. LexisNexis)</a:t>
            </a:r>
          </a:p>
          <a:p>
            <a:pPr lvl="1">
              <a:buFont typeface="Wingdings" charset="2"/>
              <a:buChar char="n"/>
              <a:defRPr/>
            </a:pPr>
            <a:endParaRPr lang="en-US" sz="2800" dirty="0" smtClean="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defRPr/>
            </a:pPr>
            <a:r>
              <a:rPr lang="en-US" sz="3200" dirty="0">
                <a:effectLst>
                  <a:outerShdw blurRad="38100" dist="38100" dir="2700000" algn="tl">
                    <a:srgbClr val="000000">
                      <a:alpha val="43137"/>
                    </a:srgbClr>
                  </a:outerShdw>
                </a:effectLst>
                <a:latin typeface="+mn-lt"/>
                <a:cs typeface="Tahoma"/>
              </a:rPr>
              <a:t>Unresponsive</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witness</a:t>
            </a:r>
          </a:p>
        </p:txBody>
      </p:sp>
      <p:sp>
        <p:nvSpPr>
          <p:cNvPr id="210947" name="Rectangle 3"/>
          <p:cNvSpPr>
            <a:spLocks noGrp="1" noChangeArrowheads="1"/>
          </p:cNvSpPr>
          <p:nvPr>
            <p:ph type="body" idx="1"/>
          </p:nvPr>
        </p:nvSpPr>
        <p:spPr/>
        <p:txBody>
          <a:bodyPr/>
          <a:lstStyle/>
          <a:p>
            <a:pPr marL="609600" indent="-609600">
              <a:buFont typeface="Wingdings" charset="2"/>
              <a:buChar char="l"/>
              <a:defRPr/>
            </a:pPr>
            <a:r>
              <a:rPr lang="en-US" sz="2800">
                <a:effectLst>
                  <a:outerShdw blurRad="38100" dist="38100" dir="2700000" algn="tl">
                    <a:srgbClr val="000000">
                      <a:alpha val="43137"/>
                    </a:srgbClr>
                  </a:outerShdw>
                </a:effectLst>
                <a:latin typeface="+mn-lt"/>
                <a:ea typeface="Tahoma" charset="0"/>
                <a:cs typeface="Tahoma"/>
              </a:rPr>
              <a:t>Ask, repeat, repeat</a:t>
            </a:r>
          </a:p>
          <a:p>
            <a:pPr marL="609600" indent="-609600">
              <a:buFont typeface="Wingdings" charset="2"/>
              <a:buChar char="l"/>
              <a:defRPr/>
            </a:pPr>
            <a:r>
              <a:rPr lang="en-US" sz="2800">
                <a:effectLst>
                  <a:outerShdw blurRad="38100" dist="38100" dir="2700000" algn="tl">
                    <a:srgbClr val="000000">
                      <a:alpha val="43137"/>
                    </a:srgbClr>
                  </a:outerShdw>
                </a:effectLst>
                <a:latin typeface="+mn-lt"/>
                <a:ea typeface="Tahoma" charset="0"/>
                <a:cs typeface="Tahoma"/>
              </a:rPr>
              <a:t>Reversal or ask, repeat, reverse</a:t>
            </a:r>
          </a:p>
          <a:p>
            <a:pPr marL="609600" indent="-609600">
              <a:buFont typeface="Wingdings" charset="2"/>
              <a:buChar char="l"/>
              <a:defRPr/>
            </a:pPr>
            <a:r>
              <a:rPr lang="en-US" sz="2800">
                <a:effectLst>
                  <a:outerShdw blurRad="38100" dist="38100" dir="2700000" algn="tl">
                    <a:srgbClr val="000000">
                      <a:alpha val="43137"/>
                    </a:srgbClr>
                  </a:outerShdw>
                </a:effectLst>
                <a:latin typeface="+mn-lt"/>
                <a:ea typeface="Tahoma" charset="0"/>
                <a:cs typeface="Tahoma"/>
              </a:rPr>
              <a:t>Full formal name</a:t>
            </a:r>
          </a:p>
          <a:p>
            <a:pPr marL="609600" indent="-609600">
              <a:buFont typeface="Wingdings" charset="2"/>
              <a:buChar char="l"/>
              <a:defRPr/>
            </a:pPr>
            <a:r>
              <a:rPr lang="en-US" sz="2800">
                <a:effectLst>
                  <a:outerShdw blurRad="38100" dist="38100" dir="2700000" algn="tl">
                    <a:srgbClr val="000000">
                      <a:alpha val="43137"/>
                    </a:srgbClr>
                  </a:outerShdw>
                </a:effectLst>
                <a:latin typeface="+mn-lt"/>
                <a:ea typeface="Tahoma" charset="0"/>
                <a:cs typeface="Tahoma"/>
              </a:rPr>
              <a:t>Sir or ma’am</a:t>
            </a:r>
          </a:p>
          <a:p>
            <a:pPr marL="609600" indent="-609600">
              <a:buFont typeface="Wingdings" charset="2"/>
              <a:buChar char="l"/>
              <a:defRPr/>
            </a:pPr>
            <a:r>
              <a:rPr lang="en-US" sz="2800">
                <a:effectLst>
                  <a:outerShdw blurRad="38100" dist="38100" dir="2700000" algn="tl">
                    <a:srgbClr val="000000">
                      <a:alpha val="43137"/>
                    </a:srgbClr>
                  </a:outerShdw>
                </a:effectLst>
                <a:latin typeface="+mn-lt"/>
                <a:ea typeface="Tahoma" charset="0"/>
                <a:cs typeface="Tahoma"/>
              </a:rPr>
              <a:t>Shorten the question</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defRPr/>
            </a:pPr>
            <a:r>
              <a:rPr lang="en-US" sz="3200" dirty="0">
                <a:effectLst>
                  <a:outerShdw blurRad="38100" dist="38100" dir="2700000" algn="tl">
                    <a:srgbClr val="000000">
                      <a:alpha val="43137"/>
                    </a:srgbClr>
                  </a:outerShdw>
                </a:effectLst>
                <a:latin typeface="+mn-lt"/>
                <a:cs typeface="Tahoma"/>
              </a:rPr>
              <a:t>Unresponsive</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witness</a:t>
            </a:r>
          </a:p>
        </p:txBody>
      </p:sp>
      <p:sp>
        <p:nvSpPr>
          <p:cNvPr id="210947" name="Rectangle 3"/>
          <p:cNvSpPr>
            <a:spLocks noGrp="1" noChangeArrowheads="1"/>
          </p:cNvSpPr>
          <p:nvPr>
            <p:ph type="body" idx="1"/>
          </p:nvPr>
        </p:nvSpPr>
        <p:spPr/>
        <p:txBody>
          <a:bodyPr/>
          <a:lstStyle/>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Polite interruption</a:t>
            </a:r>
          </a:p>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The hand</a:t>
            </a:r>
          </a:p>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The shaken finger</a:t>
            </a:r>
          </a:p>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Head shake</a:t>
            </a:r>
          </a:p>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The seat</a:t>
            </a:r>
          </a:p>
          <a:p>
            <a:pPr marL="609600" indent="-609600">
              <a:buFont typeface="Wingdings" charset="2"/>
              <a:buChar char="l"/>
              <a:defRPr/>
            </a:pPr>
            <a:r>
              <a:rPr lang="en-US" sz="2800" dirty="0" smtClean="0">
                <a:effectLst>
                  <a:outerShdw blurRad="38100" dist="38100" dir="2700000" algn="tl">
                    <a:srgbClr val="000000">
                      <a:alpha val="43137"/>
                    </a:srgbClr>
                  </a:outerShdw>
                </a:effectLst>
                <a:latin typeface="+mn-lt"/>
                <a:cs typeface="Tahoma"/>
              </a:rPr>
              <a:t>Objection: non-responsive answer</a:t>
            </a:r>
            <a:endParaRPr lang="en-US" sz="2800" dirty="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a:defRPr/>
            </a:pPr>
            <a:r>
              <a:rPr lang="en-US" sz="3200" dirty="0">
                <a:effectLst>
                  <a:outerShdw blurRad="38100" dist="38100" dir="2700000" algn="tl">
                    <a:srgbClr val="000000">
                      <a:alpha val="43137"/>
                    </a:srgbClr>
                  </a:outerShdw>
                </a:effectLst>
                <a:latin typeface="+mn-lt"/>
                <a:cs typeface="Tahoma"/>
              </a:rPr>
              <a:t>Unresponsive</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witness</a:t>
            </a:r>
          </a:p>
        </p:txBody>
      </p:sp>
      <p:sp>
        <p:nvSpPr>
          <p:cNvPr id="212995" name="Rectangle 3"/>
          <p:cNvSpPr>
            <a:spLocks noGrp="1" noChangeArrowheads="1"/>
          </p:cNvSpPr>
          <p:nvPr>
            <p:ph type="body" idx="1"/>
          </p:nvPr>
        </p:nvSpPr>
        <p:spPr>
          <a:xfrm>
            <a:off x="457200" y="1600200"/>
            <a:ext cx="8229600" cy="4953000"/>
          </a:xfrm>
        </p:spPr>
        <p:txBody>
          <a:bodyPr/>
          <a:lstStyle/>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The court reporter</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Use of a blackboard</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Poster</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“That didn’t answer my question did it”</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“My question was . . .”</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“Then your answer is yes</a:t>
            </a:r>
            <a:r>
              <a:rPr lang="en-US" sz="2800" dirty="0" smtClean="0">
                <a:effectLst>
                  <a:outerShdw blurRad="38100" dist="38100" dir="2700000" algn="tl">
                    <a:srgbClr val="000000">
                      <a:alpha val="43137"/>
                    </a:srgbClr>
                  </a:outerShdw>
                </a:effectLst>
                <a:latin typeface="+mn-lt"/>
                <a:cs typeface="Tahoma"/>
              </a:rPr>
              <a:t>”</a:t>
            </a:r>
            <a:endParaRPr lang="en-US" sz="2800" dirty="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a:defRPr/>
            </a:pPr>
            <a:r>
              <a:rPr lang="en-US" sz="3200" dirty="0">
                <a:effectLst>
                  <a:outerShdw blurRad="38100" dist="38100" dir="2700000" algn="tl">
                    <a:srgbClr val="000000">
                      <a:alpha val="43137"/>
                    </a:srgbClr>
                  </a:outerShdw>
                </a:effectLst>
                <a:latin typeface="+mn-lt"/>
                <a:cs typeface="Tahoma"/>
              </a:rPr>
              <a:t>Unresponsive</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witness</a:t>
            </a:r>
          </a:p>
        </p:txBody>
      </p:sp>
      <p:sp>
        <p:nvSpPr>
          <p:cNvPr id="212995" name="Rectangle 3"/>
          <p:cNvSpPr>
            <a:spLocks noGrp="1" noChangeArrowheads="1"/>
          </p:cNvSpPr>
          <p:nvPr>
            <p:ph type="body" idx="1"/>
          </p:nvPr>
        </p:nvSpPr>
        <p:spPr>
          <a:xfrm>
            <a:off x="457200" y="1600200"/>
            <a:ext cx="8229600" cy="4953000"/>
          </a:xfrm>
        </p:spPr>
        <p:txBody>
          <a:bodyPr/>
          <a:lstStyle/>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“If the truthful answer is yes, will you say yes?”</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Story times three</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Elimination</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Spontaneous loops</a:t>
            </a:r>
            <a:endParaRPr lang="en-US" sz="2800" dirty="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ctr">
              <a:defRPr/>
            </a:pPr>
            <a:r>
              <a:rPr lang="en-US" sz="3200" b="0" dirty="0">
                <a:effectLst>
                  <a:outerShdw blurRad="38100" dist="38100" dir="2700000" algn="tl">
                    <a:srgbClr val="000000">
                      <a:alpha val="43137"/>
                    </a:srgbClr>
                  </a:outerShdw>
                </a:effectLst>
                <a:latin typeface="+mn-lt"/>
                <a:cs typeface="Tahoma"/>
              </a:rPr>
              <a:t>Prior inconsistent statements</a:t>
            </a:r>
          </a:p>
        </p:txBody>
      </p:sp>
      <p:sp>
        <p:nvSpPr>
          <p:cNvPr id="200707" name="Rectangle 3"/>
          <p:cNvSpPr>
            <a:spLocks noGrp="1" noChangeArrowheads="1"/>
          </p:cNvSpPr>
          <p:nvPr>
            <p:ph type="body" idx="1"/>
          </p:nvPr>
        </p:nvSpPr>
        <p:spPr/>
        <p:txBody>
          <a:bodyPr/>
          <a:lstStyle/>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“Uncover or find the inconsistency;</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Physically prepare the cross-examination on impeachment;</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Establish the current version of the fact to be impeached;</a:t>
            </a:r>
          </a:p>
          <a:p>
            <a:pPr marL="609600" indent="-609600">
              <a:lnSpc>
                <a:spcPct val="80000"/>
              </a:lnSpc>
              <a:buFont typeface="Wingdings" charset="2"/>
              <a:buChar char="l"/>
              <a:defRPr/>
            </a:pPr>
            <a:r>
              <a:rPr lang="en-US" sz="2800" dirty="0">
                <a:effectLst>
                  <a:outerShdw blurRad="38100" dist="38100" dir="2700000" algn="tl">
                    <a:srgbClr val="000000">
                      <a:alpha val="43137"/>
                    </a:srgbClr>
                  </a:outerShdw>
                </a:effectLst>
                <a:latin typeface="+mn-lt"/>
                <a:cs typeface="Tahoma"/>
              </a:rPr>
              <a:t>Tie the witness to the current version of the fact to be impeached - “and you are as certain of this fact as you are of every other fact in this case?</a:t>
            </a:r>
            <a:r>
              <a:rPr lang="en-US" sz="2800" dirty="0" smtClean="0">
                <a:effectLst>
                  <a:outerShdw blurRad="38100" dist="38100" dir="2700000" algn="tl">
                    <a:srgbClr val="000000">
                      <a:alpha val="43137"/>
                    </a:srgbClr>
                  </a:outerShdw>
                </a:effectLst>
                <a:latin typeface="+mn-lt"/>
                <a:cs typeface="Tahoma"/>
              </a:rPr>
              <a:t>”</a:t>
            </a:r>
            <a:endParaRPr lang="en-US" sz="2800" dirty="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ctr">
              <a:defRPr/>
            </a:pPr>
            <a:r>
              <a:rPr lang="en-US" sz="3200" dirty="0">
                <a:effectLst>
                  <a:outerShdw blurRad="38100" dist="38100" dir="2700000" algn="tl">
                    <a:srgbClr val="000000">
                      <a:alpha val="43137"/>
                    </a:srgbClr>
                  </a:outerShdw>
                </a:effectLst>
                <a:latin typeface="+mn-lt"/>
                <a:cs typeface="Tahoma"/>
              </a:rPr>
              <a:t>Prior</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inconsistent</a:t>
            </a:r>
            <a:r>
              <a:rPr lang="en-US" sz="2800" b="0" dirty="0">
                <a:effectLst>
                  <a:outerShdw blurRad="38100" dist="38100" dir="2700000" algn="tl">
                    <a:srgbClr val="000000">
                      <a:alpha val="43137"/>
                    </a:srgbClr>
                  </a:outerShdw>
                </a:effectLst>
                <a:latin typeface="+mn-lt"/>
                <a:cs typeface="Tahoma"/>
              </a:rPr>
              <a:t> </a:t>
            </a:r>
            <a:r>
              <a:rPr lang="en-US" sz="3200" dirty="0">
                <a:effectLst>
                  <a:outerShdw blurRad="38100" dist="38100" dir="2700000" algn="tl">
                    <a:srgbClr val="000000">
                      <a:alpha val="43137"/>
                    </a:srgbClr>
                  </a:outerShdw>
                </a:effectLst>
                <a:latin typeface="+mn-lt"/>
                <a:cs typeface="Tahoma"/>
              </a:rPr>
              <a:t>statements</a:t>
            </a:r>
          </a:p>
        </p:txBody>
      </p:sp>
      <p:sp>
        <p:nvSpPr>
          <p:cNvPr id="200707" name="Rectangle 3"/>
          <p:cNvSpPr>
            <a:spLocks noGrp="1" noChangeArrowheads="1"/>
          </p:cNvSpPr>
          <p:nvPr>
            <p:ph type="body" idx="1"/>
          </p:nvPr>
        </p:nvSpPr>
        <p:spPr/>
        <p:txBody>
          <a:bodyPr/>
          <a:lstStyle/>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Equate or translate the versions;</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Expose the inconsistent statement;</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Maximize the damage or effect; and </a:t>
            </a:r>
          </a:p>
          <a:p>
            <a:pPr marL="609600" indent="-609600">
              <a:lnSpc>
                <a:spcPct val="80000"/>
              </a:lnSpc>
              <a:buFont typeface="Wingdings" charset="2"/>
              <a:buChar char="l"/>
              <a:defRPr/>
            </a:pPr>
            <a:r>
              <a:rPr lang="en-US" sz="2800" dirty="0" smtClean="0">
                <a:effectLst>
                  <a:outerShdw blurRad="38100" dist="38100" dir="2700000" algn="tl">
                    <a:srgbClr val="000000">
                      <a:alpha val="43137"/>
                    </a:srgbClr>
                  </a:outerShdw>
                </a:effectLst>
                <a:latin typeface="+mn-lt"/>
                <a:cs typeface="Tahoma"/>
              </a:rPr>
              <a:t>Listen for useful volunteered information at trial.”</a:t>
            </a:r>
          </a:p>
          <a:p>
            <a:pPr marL="609600" indent="-609600">
              <a:lnSpc>
                <a:spcPct val="80000"/>
              </a:lnSpc>
              <a:buFont typeface="Wingdings" charset="2"/>
              <a:buNone/>
              <a:defRPr/>
            </a:pPr>
            <a:r>
              <a:rPr lang="en-US" sz="2800" dirty="0" smtClean="0">
                <a:effectLst>
                  <a:outerShdw blurRad="38100" dist="38100" dir="2700000" algn="tl">
                    <a:srgbClr val="000000">
                      <a:alpha val="43137"/>
                    </a:srgbClr>
                  </a:outerShdw>
                </a:effectLst>
                <a:latin typeface="+mn-lt"/>
                <a:cs typeface="Tahoma"/>
              </a:rPr>
              <a:t>Pozner and Dodd, Cross-Examination: Science and Techniques (2</a:t>
            </a:r>
            <a:r>
              <a:rPr lang="en-US" sz="2800" baseline="30000" dirty="0" smtClean="0">
                <a:effectLst>
                  <a:outerShdw blurRad="38100" dist="38100" dir="2700000" algn="tl">
                    <a:srgbClr val="000000">
                      <a:alpha val="43137"/>
                    </a:srgbClr>
                  </a:outerShdw>
                </a:effectLst>
                <a:latin typeface="+mn-lt"/>
                <a:cs typeface="Tahoma"/>
              </a:rPr>
              <a:t>nd</a:t>
            </a:r>
            <a:r>
              <a:rPr lang="en-US" sz="2800" dirty="0" smtClean="0">
                <a:effectLst>
                  <a:outerShdw blurRad="38100" dist="38100" dir="2700000" algn="tl">
                    <a:srgbClr val="000000">
                      <a:alpha val="43137"/>
                    </a:srgbClr>
                  </a:outerShdw>
                </a:effectLst>
                <a:latin typeface="+mn-lt"/>
                <a:cs typeface="Tahoma"/>
              </a:rPr>
              <a:t>.Ed. LexisNexis)</a:t>
            </a:r>
            <a:endParaRPr lang="en-US" sz="2800" dirty="0">
              <a:effectLst>
                <a:outerShdw blurRad="38100" dist="38100" dir="2700000" algn="tl">
                  <a:srgbClr val="000000">
                    <a:alpha val="43137"/>
                  </a:srgbClr>
                </a:outerShdw>
              </a:effectLst>
              <a:latin typeface="+mn-lt"/>
              <a:cs typeface="Tahoma"/>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0" y="762000"/>
            <a:ext cx="9144000" cy="6096000"/>
          </a:xfrm>
        </p:spPr>
        <p:txBody>
          <a:bodyPr/>
          <a:lstStyle/>
          <a:p>
            <a:r>
              <a:rPr lang="en-US" sz="2800" dirty="0" smtClean="0">
                <a:solidFill>
                  <a:srgbClr val="FFFFFF"/>
                </a:solidFill>
                <a:latin typeface="+mn-lt"/>
              </a:rPr>
              <a:t>Accuracy </a:t>
            </a:r>
            <a:r>
              <a:rPr lang="en-US" sz="2800" dirty="0">
                <a:solidFill>
                  <a:srgbClr val="FFFFFF"/>
                </a:solidFill>
                <a:latin typeface="+mn-lt"/>
              </a:rPr>
              <a:t>&gt; .10  1977, 1981, 1983</a:t>
            </a:r>
          </a:p>
          <a:p>
            <a:pPr lvl="1"/>
            <a:r>
              <a:rPr lang="en-US" sz="2800" dirty="0">
                <a:solidFill>
                  <a:srgbClr val="FFFFFF"/>
                </a:solidFill>
                <a:latin typeface="+mn-lt"/>
              </a:rPr>
              <a:t>HGN - 77%</a:t>
            </a:r>
          </a:p>
          <a:p>
            <a:pPr lvl="1"/>
            <a:r>
              <a:rPr lang="en-US" sz="2800" dirty="0">
                <a:solidFill>
                  <a:srgbClr val="FFFFFF"/>
                </a:solidFill>
                <a:latin typeface="+mn-lt"/>
              </a:rPr>
              <a:t>W&amp;T - 68%</a:t>
            </a:r>
          </a:p>
          <a:p>
            <a:pPr lvl="1"/>
            <a:r>
              <a:rPr lang="en-US" sz="2800" dirty="0">
                <a:solidFill>
                  <a:srgbClr val="FFFFFF"/>
                </a:solidFill>
                <a:latin typeface="+mn-lt"/>
              </a:rPr>
              <a:t>OLS - 65%</a:t>
            </a:r>
          </a:p>
          <a:p>
            <a:pPr lvl="1"/>
            <a:r>
              <a:rPr lang="en-US" sz="2800" dirty="0">
                <a:solidFill>
                  <a:srgbClr val="FFFFFF"/>
                </a:solidFill>
                <a:latin typeface="+mn-lt"/>
              </a:rPr>
              <a:t>W&amp;T AND HGN - 80%</a:t>
            </a:r>
            <a:endParaRPr lang="en-US" sz="2800" dirty="0" smtClean="0">
              <a:solidFill>
                <a:srgbClr val="FFFFFF"/>
              </a:solidFill>
              <a:latin typeface="+mn-lt"/>
            </a:endParaRPr>
          </a:p>
          <a:p>
            <a:r>
              <a:rPr lang="en-US" sz="2800" dirty="0" smtClean="0">
                <a:solidFill>
                  <a:srgbClr val="FFFFFF"/>
                </a:solidFill>
                <a:latin typeface="+mn-lt"/>
              </a:rPr>
              <a:t>More recent studies</a:t>
            </a:r>
          </a:p>
          <a:p>
            <a:pPr lvl="1"/>
            <a:r>
              <a:rPr lang="en-US" sz="2800" dirty="0" smtClean="0">
                <a:solidFill>
                  <a:srgbClr val="FFFFFF"/>
                </a:solidFill>
                <a:latin typeface="+mn-lt"/>
              </a:rPr>
              <a:t>Colorado </a:t>
            </a:r>
            <a:r>
              <a:rPr lang="en-US" sz="2800" dirty="0">
                <a:solidFill>
                  <a:srgbClr val="FFFFFF"/>
                </a:solidFill>
                <a:latin typeface="+mn-lt"/>
              </a:rPr>
              <a:t>- 1995 - &gt; .05 - 93%</a:t>
            </a:r>
          </a:p>
          <a:p>
            <a:pPr lvl="1"/>
            <a:r>
              <a:rPr lang="en-US" sz="2800" dirty="0" smtClean="0">
                <a:solidFill>
                  <a:srgbClr val="FFFFFF"/>
                </a:solidFill>
                <a:latin typeface="+mn-lt"/>
              </a:rPr>
              <a:t>Florida </a:t>
            </a:r>
            <a:r>
              <a:rPr lang="en-US" sz="2800" dirty="0">
                <a:solidFill>
                  <a:srgbClr val="FFFFFF"/>
                </a:solidFill>
                <a:latin typeface="+mn-lt"/>
              </a:rPr>
              <a:t>- 1997 - &gt; .08 - 95%</a:t>
            </a:r>
          </a:p>
          <a:p>
            <a:pPr lvl="1"/>
            <a:r>
              <a:rPr lang="en-US" sz="2800" dirty="0" smtClean="0">
                <a:solidFill>
                  <a:srgbClr val="FFFFFF"/>
                </a:solidFill>
                <a:latin typeface="+mn-lt"/>
              </a:rPr>
              <a:t>San Diego </a:t>
            </a:r>
            <a:r>
              <a:rPr lang="en-US" sz="2800" dirty="0">
                <a:solidFill>
                  <a:srgbClr val="FFFFFF"/>
                </a:solidFill>
                <a:latin typeface="+mn-lt"/>
              </a:rPr>
              <a:t>- 1998 - &gt; .08 - 91%</a:t>
            </a:r>
          </a:p>
        </p:txBody>
      </p:sp>
      <p:sp>
        <p:nvSpPr>
          <p:cNvPr id="56324" name="Rectangle 4"/>
          <p:cNvSpPr>
            <a:spLocks noGrp="1" noChangeArrowheads="1"/>
          </p:cNvSpPr>
          <p:nvPr>
            <p:ph type="title"/>
          </p:nvPr>
        </p:nvSpPr>
        <p:spPr>
          <a:xfrm>
            <a:off x="685800" y="0"/>
            <a:ext cx="7772400" cy="762000"/>
          </a:xfrm>
        </p:spPr>
        <p:txBody>
          <a:bodyPr/>
          <a:lstStyle/>
          <a:p>
            <a:r>
              <a:rPr lang="en-US" sz="3200" i="1" dirty="0">
                <a:latin typeface="+mn-lt"/>
              </a:rPr>
              <a:t>NHTSA</a:t>
            </a:r>
            <a:r>
              <a:rPr lang="en-US" sz="2800" dirty="0">
                <a:solidFill>
                  <a:srgbClr val="DBBD71"/>
                </a:solidFill>
                <a:latin typeface="+mn-lt"/>
              </a:rPr>
              <a:t> </a:t>
            </a:r>
            <a:r>
              <a:rPr lang="en-US" sz="3200" i="1" dirty="0">
                <a:latin typeface="+mn-lt"/>
              </a:rPr>
              <a:t>CLAIMS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effectLst>
                  <a:outerShdw blurRad="38100" dist="38100" dir="2700000" algn="tl">
                    <a:srgbClr val="000000">
                      <a:alpha val="43137"/>
                    </a:srgbClr>
                  </a:outerShdw>
                </a:effectLst>
                <a:latin typeface="+mn-lt"/>
                <a:cs typeface="Tahoma"/>
              </a:rPr>
              <a:t>Federal</a:t>
            </a:r>
            <a:r>
              <a:rPr lang="en-US" sz="3200" b="0" dirty="0" smtClean="0">
                <a:effectLst>
                  <a:outerShdw blurRad="38100" dist="38100" dir="2700000" algn="tl">
                    <a:srgbClr val="000000">
                      <a:alpha val="43137"/>
                    </a:srgbClr>
                  </a:outerShdw>
                </a:effectLst>
                <a:latin typeface="Tahoma"/>
                <a:ea typeface="+mj-ea"/>
                <a:cs typeface="Tahoma"/>
              </a:rPr>
              <a:t> Rules of Evidence, </a:t>
            </a:r>
            <a:br>
              <a:rPr lang="en-US" sz="3200" b="0" dirty="0" smtClean="0">
                <a:effectLst>
                  <a:outerShdw blurRad="38100" dist="38100" dir="2700000" algn="tl">
                    <a:srgbClr val="000000">
                      <a:alpha val="43137"/>
                    </a:srgbClr>
                  </a:outerShdw>
                </a:effectLst>
                <a:latin typeface="Tahoma"/>
                <a:ea typeface="+mj-ea"/>
                <a:cs typeface="Tahoma"/>
              </a:rPr>
            </a:br>
            <a:r>
              <a:rPr lang="en-US" sz="3200" b="0" dirty="0" smtClean="0">
                <a:effectLst>
                  <a:outerShdw blurRad="38100" dist="38100" dir="2700000" algn="tl">
                    <a:srgbClr val="000000">
                      <a:alpha val="43137"/>
                    </a:srgbClr>
                  </a:outerShdw>
                </a:effectLst>
                <a:latin typeface="Tahoma"/>
                <a:ea typeface="+mj-ea"/>
                <a:cs typeface="Tahoma"/>
              </a:rPr>
              <a:t>Rule 803(18)</a:t>
            </a:r>
            <a:endParaRPr lang="en-US" sz="3200" b="0" dirty="0">
              <a:effectLst>
                <a:outerShdw blurRad="38100" dist="38100" dir="2700000" algn="tl">
                  <a:srgbClr val="000000">
                    <a:alpha val="43137"/>
                  </a:srgbClr>
                </a:outerShdw>
              </a:effectLst>
              <a:latin typeface="Tahoma"/>
              <a:ea typeface="+mj-ea"/>
              <a:cs typeface="Tahoma"/>
            </a:endParaRPr>
          </a:p>
        </p:txBody>
      </p:sp>
      <p:sp>
        <p:nvSpPr>
          <p:cNvPr id="3" name="Content Placeholder 2"/>
          <p:cNvSpPr>
            <a:spLocks noGrp="1"/>
          </p:cNvSpPr>
          <p:nvPr>
            <p:ph idx="1"/>
          </p:nvPr>
        </p:nvSpPr>
        <p:spPr/>
        <p:txBody>
          <a:bodyPr>
            <a:normAutofit fontScale="92500"/>
          </a:bodyPr>
          <a:lstStyle/>
          <a:p>
            <a:pPr>
              <a:buFont typeface="Wingdings" charset="2"/>
              <a:buNone/>
              <a:defRPr/>
            </a:pPr>
            <a:r>
              <a:rPr lang="en-US" sz="2800" dirty="0" smtClean="0">
                <a:latin typeface="Tahoma"/>
                <a:ea typeface="+mn-ea"/>
                <a:cs typeface="Tahoma"/>
              </a:rPr>
              <a:t>(18) Learned treatises. To the extent called to the attention of an expert witness upon cross-examination or relied upon by the expert witness in direct examination, statements contained in published treatises, periodicals, or pamphlets on a subject of history, medicine, or other science or art, </a:t>
            </a:r>
            <a:r>
              <a:rPr lang="en-US" sz="2800" b="1" dirty="0" smtClean="0">
                <a:latin typeface="Tahoma"/>
                <a:ea typeface="+mn-ea"/>
                <a:cs typeface="Tahoma"/>
              </a:rPr>
              <a:t>established as a reliable authority </a:t>
            </a:r>
            <a:r>
              <a:rPr lang="en-US" sz="2800" dirty="0" smtClean="0">
                <a:latin typeface="Tahoma"/>
                <a:ea typeface="+mn-ea"/>
                <a:cs typeface="Tahoma"/>
              </a:rPr>
              <a:t>by the </a:t>
            </a:r>
            <a:r>
              <a:rPr lang="en-US" sz="2800" b="1" dirty="0" smtClean="0">
                <a:latin typeface="Tahoma"/>
                <a:ea typeface="+mn-ea"/>
                <a:cs typeface="Tahoma"/>
              </a:rPr>
              <a:t>testimony</a:t>
            </a:r>
            <a:r>
              <a:rPr lang="en-US" sz="2800" dirty="0" smtClean="0">
                <a:latin typeface="Tahoma"/>
                <a:ea typeface="+mn-ea"/>
                <a:cs typeface="Tahoma"/>
              </a:rPr>
              <a:t> or </a:t>
            </a:r>
            <a:r>
              <a:rPr lang="en-US" sz="2800" b="1" dirty="0" smtClean="0">
                <a:latin typeface="Tahoma"/>
                <a:ea typeface="+mn-ea"/>
                <a:cs typeface="Tahoma"/>
              </a:rPr>
              <a:t>admission</a:t>
            </a:r>
            <a:r>
              <a:rPr lang="en-US" sz="2800" dirty="0" smtClean="0">
                <a:latin typeface="Tahoma"/>
                <a:ea typeface="+mn-ea"/>
                <a:cs typeface="Tahoma"/>
              </a:rPr>
              <a:t> of the </a:t>
            </a:r>
            <a:r>
              <a:rPr lang="en-US" sz="2800" b="1" dirty="0" smtClean="0">
                <a:latin typeface="Tahoma"/>
                <a:ea typeface="+mn-ea"/>
                <a:cs typeface="Tahoma"/>
              </a:rPr>
              <a:t>witness</a:t>
            </a:r>
            <a:r>
              <a:rPr lang="en-US" sz="2800" dirty="0" smtClean="0">
                <a:latin typeface="Tahoma"/>
                <a:ea typeface="+mn-ea"/>
                <a:cs typeface="Tahoma"/>
              </a:rPr>
              <a:t> or by </a:t>
            </a:r>
            <a:r>
              <a:rPr lang="en-US" sz="2800" b="1" dirty="0" smtClean="0">
                <a:latin typeface="Tahoma"/>
                <a:ea typeface="+mn-ea"/>
                <a:cs typeface="Tahoma"/>
              </a:rPr>
              <a:t>other expert testimony </a:t>
            </a:r>
            <a:r>
              <a:rPr lang="en-US" sz="2800" dirty="0" smtClean="0">
                <a:latin typeface="Tahoma"/>
                <a:ea typeface="+mn-ea"/>
                <a:cs typeface="Tahoma"/>
              </a:rPr>
              <a:t>or </a:t>
            </a:r>
            <a:r>
              <a:rPr lang="en-US" sz="2800" b="1" dirty="0" smtClean="0">
                <a:latin typeface="Tahoma"/>
                <a:ea typeface="+mn-ea"/>
                <a:cs typeface="Tahoma"/>
              </a:rPr>
              <a:t>by judicial notice</a:t>
            </a:r>
            <a:r>
              <a:rPr lang="en-US" sz="2800" dirty="0" smtClean="0">
                <a:latin typeface="Tahoma"/>
                <a:ea typeface="+mn-ea"/>
                <a:cs typeface="Tahoma"/>
              </a:rPr>
              <a:t>. If admitted, the statements may be read into evidence but may not be received as exhibits.</a:t>
            </a:r>
            <a:endParaRPr lang="en-US" sz="2800" dirty="0">
              <a:latin typeface="Tahoma"/>
              <a:ea typeface="+mn-ea"/>
              <a:cs typeface="Tahom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witness.mov">
            <a:hlinkClick r:id="" action="ppaction://media"/>
          </p:cNvPr>
          <p:cNvPicPr/>
          <p:nvPr>
            <a:videoFile r:link="rId1"/>
          </p:nvPr>
        </p:nvPicPr>
        <p:blipFill>
          <a:blip r:embed="rId4"/>
          <a:stretch>
            <a:fillRect/>
          </a:stretch>
        </p:blipFill>
        <p:spPr>
          <a:xfrm>
            <a:off x="508000" y="381000"/>
            <a:ext cx="8128000" cy="609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vinny.mov">
            <a:hlinkClick r:id="" action="ppaction://media"/>
          </p:cNvPr>
          <p:cNvPicPr/>
          <p:nvPr>
            <a:videoFile r:link="rId1"/>
          </p:nvPr>
        </p:nvPicPr>
        <p:blipFill>
          <a:blip r:embed="rId4"/>
          <a:stretch>
            <a:fillRect/>
          </a:stretch>
        </p:blipFill>
        <p:spPr>
          <a:xfrm>
            <a:off x="0" y="838200"/>
            <a:ext cx="9144000" cy="51394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2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mn-lt"/>
              </a:rPr>
              <a:t>Police report</a:t>
            </a:r>
            <a:endParaRPr lang="en-US" sz="3200" dirty="0">
              <a:latin typeface="+mn-lt"/>
            </a:endParaRPr>
          </a:p>
        </p:txBody>
      </p:sp>
      <p:sp>
        <p:nvSpPr>
          <p:cNvPr id="3" name="Content Placeholder 2"/>
          <p:cNvSpPr>
            <a:spLocks noGrp="1"/>
          </p:cNvSpPr>
          <p:nvPr>
            <p:ph idx="1"/>
          </p:nvPr>
        </p:nvSpPr>
        <p:spPr>
          <a:xfrm>
            <a:off x="457200" y="2133600"/>
            <a:ext cx="8229600" cy="4530725"/>
          </a:xfrm>
        </p:spPr>
        <p:txBody>
          <a:bodyPr/>
          <a:lstStyle/>
          <a:p>
            <a:pPr>
              <a:buFont typeface="Wingdings" charset="2"/>
              <a:buChar char="n"/>
              <a:defRPr/>
            </a:pPr>
            <a:r>
              <a:rPr lang="en-US" sz="2800" dirty="0" smtClean="0">
                <a:latin typeface="+mn-lt"/>
              </a:rPr>
              <a:t>“The first test administered was the Horizontal Gaze Nystagmus.  I observed six of six clues.  Defendant’s left and right eyes lacked smooth pursuit.  His left and right eyes also displayed distinct and sustained nystagmus at maximum deviation, and displayed nystagmus onset prior to 45 degrees.”</a:t>
            </a:r>
            <a:endParaRPr lang="en-US" sz="2800" dirty="0">
              <a:latin typeface="+mn-lt"/>
            </a:endParaRPr>
          </a:p>
        </p:txBody>
      </p:sp>
      <p:pic>
        <p:nvPicPr>
          <p:cNvPr id="17412" name="Picture 3" descr="Screen shot 2011-03-19 at 3.54.14 PM.png"/>
          <p:cNvPicPr>
            <a:picLocks noChangeAspect="1"/>
          </p:cNvPicPr>
          <p:nvPr/>
        </p:nvPicPr>
        <p:blipFill>
          <a:blip r:embed="rId2"/>
          <a:srcRect/>
          <a:stretch>
            <a:fillRect/>
          </a:stretch>
        </p:blipFill>
        <p:spPr bwMode="auto">
          <a:xfrm>
            <a:off x="381000" y="1295400"/>
            <a:ext cx="85090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4passeshgn.mov">
            <a:hlinkClick r:id="" action="ppaction://media"/>
          </p:cNvPr>
          <p:cNvPicPr/>
          <p:nvPr>
            <a:videoFile r:link="rId1"/>
          </p:nvPr>
        </p:nvPicPr>
        <p:blipFill>
          <a:blip r:embed="rId4"/>
          <a:stretch>
            <a:fillRect/>
          </a:stretch>
        </p:blipFill>
        <p:spPr>
          <a:xfrm>
            <a:off x="539750" y="381000"/>
            <a:ext cx="80645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a:defRPr/>
            </a:pPr>
            <a:r>
              <a:rPr lang="en-US" sz="3200" dirty="0" err="1" smtClean="0">
                <a:latin typeface="+mn-lt"/>
              </a:rPr>
              <a:t>NHTSA’s</a:t>
            </a:r>
            <a:r>
              <a:rPr lang="en-US" sz="3200" dirty="0" smtClean="0">
                <a:latin typeface="+mn-lt"/>
              </a:rPr>
              <a:t> standardized field sobriety tests</a:t>
            </a:r>
            <a:endParaRPr lang="en-US" sz="3200" dirty="0">
              <a:latin typeface="+mn-lt"/>
            </a:endParaRPr>
          </a:p>
        </p:txBody>
      </p:sp>
      <p:sp>
        <p:nvSpPr>
          <p:cNvPr id="200707" name="Rectangle 3"/>
          <p:cNvSpPr>
            <a:spLocks noGrp="1" noChangeArrowheads="1"/>
          </p:cNvSpPr>
          <p:nvPr>
            <p:ph type="body" idx="1"/>
          </p:nvPr>
        </p:nvSpPr>
        <p:spPr>
          <a:xfrm>
            <a:off x="457200" y="1600200"/>
            <a:ext cx="8229600" cy="5105400"/>
          </a:xfrm>
        </p:spPr>
        <p:txBody>
          <a:bodyPr>
            <a:normAutofit/>
          </a:bodyPr>
          <a:lstStyle/>
          <a:p>
            <a:pPr marL="609600" indent="-609600">
              <a:lnSpc>
                <a:spcPct val="80000"/>
              </a:lnSpc>
              <a:buFont typeface="Wingdings" charset="2"/>
              <a:buChar char="n"/>
              <a:defRPr/>
            </a:pPr>
            <a:r>
              <a:rPr lang="en-US" sz="2800" kern="1400" spc="100" dirty="0" smtClean="0">
                <a:latin typeface="+mn-lt"/>
              </a:rPr>
              <a:t>The National Highway Traffic Administration (NHTSA) developed tests?</a:t>
            </a:r>
          </a:p>
          <a:p>
            <a:pPr marL="609600" indent="-609600">
              <a:lnSpc>
                <a:spcPct val="80000"/>
              </a:lnSpc>
              <a:buFont typeface="Wingdings" charset="2"/>
              <a:buChar char="n"/>
              <a:defRPr/>
            </a:pPr>
            <a:r>
              <a:rPr lang="en-US" sz="2800" kern="1400" spc="100" dirty="0" smtClean="0">
                <a:latin typeface="+mn-lt"/>
              </a:rPr>
              <a:t>They are standardized?</a:t>
            </a:r>
          </a:p>
          <a:p>
            <a:pPr marL="609600" indent="-609600">
              <a:lnSpc>
                <a:spcPct val="80000"/>
              </a:lnSpc>
              <a:buFont typeface="Wingdings" charset="2"/>
              <a:buChar char="n"/>
              <a:defRPr/>
            </a:pPr>
            <a:r>
              <a:rPr lang="en-US" sz="2800" kern="1400" spc="100" dirty="0" smtClean="0">
                <a:latin typeface="+mn-lt"/>
              </a:rPr>
              <a:t>That means they are supposed to be administered the exact same way every time?</a:t>
            </a:r>
          </a:p>
          <a:p>
            <a:pPr marL="609600" indent="-609600">
              <a:lnSpc>
                <a:spcPct val="80000"/>
              </a:lnSpc>
              <a:buFont typeface="Wingdings" charset="2"/>
              <a:buChar char="n"/>
              <a:defRPr/>
            </a:pPr>
            <a:r>
              <a:rPr lang="en-US" sz="2800" kern="1400" spc="100" dirty="0" smtClean="0">
                <a:latin typeface="+mn-lt"/>
              </a:rPr>
              <a:t>And interpreted the same way?</a:t>
            </a:r>
          </a:p>
          <a:p>
            <a:pPr marL="609600" indent="-609600">
              <a:lnSpc>
                <a:spcPct val="80000"/>
              </a:lnSpc>
              <a:buFont typeface="Wingdings" charset="2"/>
              <a:buChar char="n"/>
              <a:defRPr/>
            </a:pPr>
            <a:r>
              <a:rPr lang="en-US" sz="2800" kern="1400" spc="100" dirty="0" smtClean="0">
                <a:latin typeface="+mn-lt"/>
              </a:rPr>
              <a:t>By every officer in the country?</a:t>
            </a:r>
          </a:p>
          <a:p>
            <a:pPr marL="609600" indent="-609600">
              <a:lnSpc>
                <a:spcPct val="80000"/>
              </a:lnSpc>
              <a:buFont typeface="Wingdings" charset="2"/>
              <a:buChar char="n"/>
              <a:defRPr/>
            </a:pPr>
            <a:r>
              <a:rPr lang="en-US" sz="2800" kern="1400" spc="100" dirty="0" smtClean="0">
                <a:latin typeface="+mn-lt"/>
              </a:rPr>
              <a:t>In order to help you decide who to arrest and who to let go for drunk driving?</a:t>
            </a:r>
            <a:endParaRPr lang="en-US" sz="2800" kern="1400" spc="100" dirty="0">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a:defRPr/>
            </a:pPr>
            <a:r>
              <a:rPr lang="en-US" sz="3200" dirty="0" err="1" smtClean="0">
                <a:latin typeface="+mn-lt"/>
              </a:rPr>
              <a:t>NHTSA’s</a:t>
            </a:r>
            <a:r>
              <a:rPr lang="en-US" sz="3200" dirty="0" smtClean="0">
                <a:latin typeface="+mn-lt"/>
              </a:rPr>
              <a:t> standardized field sobriety tests</a:t>
            </a:r>
            <a:endParaRPr lang="en-US" sz="3200" dirty="0">
              <a:latin typeface="+mn-lt"/>
            </a:endParaRPr>
          </a:p>
        </p:txBody>
      </p:sp>
      <p:sp>
        <p:nvSpPr>
          <p:cNvPr id="200707" name="Rectangle 3"/>
          <p:cNvSpPr>
            <a:spLocks noGrp="1" noChangeArrowheads="1"/>
          </p:cNvSpPr>
          <p:nvPr>
            <p:ph type="body" idx="1"/>
          </p:nvPr>
        </p:nvSpPr>
        <p:spPr>
          <a:xfrm>
            <a:off x="457200" y="1600200"/>
            <a:ext cx="8229600" cy="5105400"/>
          </a:xfrm>
        </p:spPr>
        <p:txBody>
          <a:bodyPr>
            <a:normAutofit/>
          </a:bodyPr>
          <a:lstStyle/>
          <a:p>
            <a:pPr marL="609600" indent="-609600">
              <a:lnSpc>
                <a:spcPct val="80000"/>
              </a:lnSpc>
              <a:buFont typeface="Wingdings" charset="2"/>
              <a:buChar char="n"/>
              <a:defRPr/>
            </a:pPr>
            <a:r>
              <a:rPr lang="en-US" sz="2800" kern="1400" spc="100" dirty="0" smtClean="0">
                <a:latin typeface="+mn-lt"/>
              </a:rPr>
              <a:t>You testified that you were trained in the administration of standardized field sobriety tests?</a:t>
            </a:r>
          </a:p>
          <a:p>
            <a:pPr marL="609600" indent="-609600">
              <a:lnSpc>
                <a:spcPct val="80000"/>
              </a:lnSpc>
              <a:buFont typeface="Wingdings" charset="2"/>
              <a:buChar char="n"/>
              <a:defRPr/>
            </a:pPr>
            <a:r>
              <a:rPr lang="en-US" sz="2800" kern="1400" spc="100" dirty="0" smtClean="0"/>
              <a:t>You were certified in the administration of SFSTs?</a:t>
            </a:r>
          </a:p>
          <a:p>
            <a:pPr marL="609600" indent="-609600">
              <a:lnSpc>
                <a:spcPct val="80000"/>
              </a:lnSpc>
              <a:buFont typeface="Wingdings" charset="2"/>
              <a:buChar char="n"/>
              <a:defRPr/>
            </a:pPr>
            <a:r>
              <a:rPr lang="en-US" sz="2800" kern="1400" spc="100" dirty="0" smtClean="0">
                <a:latin typeface="+mn-lt"/>
              </a:rPr>
              <a:t>You were trained with a manual?</a:t>
            </a:r>
          </a:p>
          <a:p>
            <a:pPr marL="609600" indent="-609600">
              <a:lnSpc>
                <a:spcPct val="80000"/>
              </a:lnSpc>
              <a:buFont typeface="Wingdings" charset="2"/>
              <a:buChar char="n"/>
              <a:defRPr/>
            </a:pPr>
            <a:r>
              <a:rPr lang="en-US" sz="2800" kern="1400" spc="100" dirty="0" smtClean="0"/>
              <a:t>You were trained with the (</a:t>
            </a:r>
            <a:r>
              <a:rPr lang="en-US" sz="2800" u="sng" kern="1400" spc="100" dirty="0" smtClean="0"/>
              <a:t>year</a:t>
            </a:r>
            <a:r>
              <a:rPr lang="en-US" sz="2800" kern="1400" spc="100" dirty="0" smtClean="0"/>
              <a:t>) manual?</a:t>
            </a:r>
          </a:p>
          <a:p>
            <a:pPr marL="609600" indent="-609600">
              <a:lnSpc>
                <a:spcPct val="80000"/>
              </a:lnSpc>
              <a:buFont typeface="Wingdings" charset="2"/>
              <a:buChar char="n"/>
              <a:defRPr/>
            </a:pPr>
            <a:r>
              <a:rPr lang="en-US" sz="2800" kern="1400" spc="100" dirty="0" smtClean="0"/>
              <a:t>The manual is a reliable authority for how the tests should be done?</a:t>
            </a:r>
          </a:p>
          <a:p>
            <a:pPr marL="609600" indent="-609600">
              <a:lnSpc>
                <a:spcPct val="80000"/>
              </a:lnSpc>
              <a:buFont typeface="Wingdings" charset="2"/>
              <a:buChar char="n"/>
              <a:defRPr/>
            </a:pPr>
            <a:r>
              <a:rPr lang="en-US" sz="2800" kern="1400" spc="100" dirty="0" smtClean="0">
                <a:latin typeface="+mn-lt"/>
              </a:rPr>
              <a:t>And you were trained that the tests must be administered in the prescribed standardized manner or they are invalid? (NHSTA student manual VIII-19)</a:t>
            </a:r>
            <a:endParaRPr lang="en-US" sz="2800" kern="1400" spc="100" dirty="0">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There are 3 standardized field sobriety tests approved by NHTSA?</a:t>
            </a:r>
          </a:p>
          <a:p>
            <a:pPr>
              <a:buFont typeface="Wingdings" charset="2"/>
              <a:buChar char="n"/>
              <a:defRPr/>
            </a:pPr>
            <a:r>
              <a:rPr lang="en-US" sz="2800" dirty="0" smtClean="0">
                <a:latin typeface="+mn-lt"/>
              </a:rPr>
              <a:t>They are the horizontal gaze nystagmus or HGN, walk and turn, and one leg stand?</a:t>
            </a:r>
          </a:p>
          <a:p>
            <a:pPr>
              <a:buFont typeface="Wingdings" charset="2"/>
              <a:buChar char="n"/>
              <a:defRPr/>
            </a:pPr>
            <a:r>
              <a:rPr lang="en-US" sz="2800" dirty="0" smtClean="0">
                <a:latin typeface="+mn-lt"/>
              </a:rPr>
              <a:t>The first test is HGN?</a:t>
            </a:r>
          </a:p>
          <a:p>
            <a:pPr>
              <a:buFont typeface="Wingdings" charset="2"/>
              <a:buChar char="n"/>
              <a:defRPr/>
            </a:pPr>
            <a:r>
              <a:rPr lang="en-US" sz="2800" dirty="0" smtClean="0">
                <a:latin typeface="+mn-lt"/>
              </a:rPr>
              <a:t>Nystagmus is an involuntary jerking of the eye?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You were trained how to administer HGN?</a:t>
            </a:r>
          </a:p>
          <a:p>
            <a:pPr>
              <a:buFont typeface="Wingdings" charset="2"/>
              <a:buChar char="n"/>
              <a:defRPr/>
            </a:pPr>
            <a:r>
              <a:rPr lang="en-US" sz="2800" dirty="0" smtClean="0">
                <a:latin typeface="+mn-lt"/>
              </a:rPr>
              <a:t>In fact, you have been certified by this court as an expert in the administration of HGN?</a:t>
            </a:r>
          </a:p>
          <a:p>
            <a:pPr>
              <a:buFont typeface="Wingdings" charset="2"/>
              <a:buChar char="n"/>
              <a:defRPr/>
            </a:pPr>
            <a:r>
              <a:rPr lang="en-US" sz="2800" dirty="0" smtClean="0"/>
              <a:t>You administered the HGN test correctly in this case?</a:t>
            </a:r>
          </a:p>
          <a:p>
            <a:pPr>
              <a:buFont typeface="Wingdings" charset="2"/>
              <a:buChar char="n"/>
              <a:defRPr/>
            </a:pPr>
            <a:r>
              <a:rPr lang="en-US" sz="2800" dirty="0" smtClean="0">
                <a:latin typeface="+mn-lt"/>
              </a:rPr>
              <a:t>You administered the HGN test the same way you always do it?</a:t>
            </a:r>
          </a:p>
          <a:p>
            <a:pPr>
              <a:buFont typeface="Wingdings" charset="2"/>
              <a:buChar char="n"/>
              <a:defRPr/>
            </a:pPr>
            <a:r>
              <a:rPr lang="en-US" sz="2800" dirty="0" smtClean="0"/>
              <a:t>You are sure of that?</a:t>
            </a:r>
            <a:endParaRPr lang="en-US" sz="2800" dirty="0" smtClean="0">
              <a:latin typeface="+mn-lt"/>
            </a:endParaRPr>
          </a:p>
          <a:p>
            <a:pPr>
              <a:buFont typeface="Wingdings" charset="2"/>
              <a:buChar char="n"/>
              <a:defRPr/>
            </a:pPr>
            <a:endParaRPr lang="en-US" sz="2800" dirty="0" smtClean="0">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First you “have the subject remove glasses if worn”? (NHTSA student manual VIII-6)</a:t>
            </a:r>
          </a:p>
          <a:p>
            <a:pPr>
              <a:buFont typeface="Wingdings" charset="2"/>
              <a:buChar char="n"/>
              <a:defRPr/>
            </a:pPr>
            <a:r>
              <a:rPr lang="en-US" sz="2800" dirty="0" smtClean="0">
                <a:latin typeface="+mn-lt"/>
              </a:rPr>
              <a:t>You ask if they are wearing contacts?</a:t>
            </a:r>
          </a:p>
          <a:p>
            <a:pPr>
              <a:buFont typeface="Wingdings" charset="2"/>
              <a:buChar char="n"/>
              <a:defRPr/>
            </a:pPr>
            <a:r>
              <a:rPr lang="en-US" sz="2800" dirty="0" smtClean="0">
                <a:latin typeface="+mn-lt"/>
              </a:rPr>
              <a:t>You must place the stimulus in the proper position? </a:t>
            </a:r>
          </a:p>
          <a:p>
            <a:pPr>
              <a:buFont typeface="Wingdings" charset="2"/>
              <a:buChar char="n"/>
              <a:defRPr/>
            </a:pPr>
            <a:r>
              <a:rPr lang="en-US" sz="2800" dirty="0" smtClean="0">
                <a:latin typeface="+mn-lt"/>
              </a:rPr>
              <a:t>That is approximately 12"-15" from nose, just  slightly above eye level?</a:t>
            </a:r>
          </a:p>
          <a:p>
            <a:pPr>
              <a:buFont typeface="Wingdings" charset="2"/>
              <a:buChar char="n"/>
              <a:defRPr/>
            </a:pPr>
            <a:r>
              <a:rPr lang="en-US" sz="2800" dirty="0" smtClean="0">
                <a:latin typeface="+mn-lt"/>
              </a:rPr>
              <a:t>You say, “I am going to check your eyes”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r>
              <a:rPr lang="en-US" sz="3200" dirty="0">
                <a:solidFill>
                  <a:srgbClr val="DBBD71"/>
                </a:solidFill>
                <a:latin typeface="+mn-lt"/>
              </a:rPr>
              <a:t>Dr. Cole’s key points</a:t>
            </a:r>
          </a:p>
        </p:txBody>
      </p:sp>
      <p:sp>
        <p:nvSpPr>
          <p:cNvPr id="37891" name="Rectangle 3"/>
          <p:cNvSpPr>
            <a:spLocks noGrp="1" noChangeArrowheads="1"/>
          </p:cNvSpPr>
          <p:nvPr>
            <p:ph type="body" idx="1"/>
          </p:nvPr>
        </p:nvSpPr>
        <p:spPr>
          <a:xfrm>
            <a:off x="0" y="1295400"/>
            <a:ext cx="9144000" cy="5334000"/>
          </a:xfrm>
        </p:spPr>
        <p:txBody>
          <a:bodyPr/>
          <a:lstStyle/>
          <a:p>
            <a:pPr>
              <a:spcBef>
                <a:spcPts val="500"/>
              </a:spcBef>
              <a:spcAft>
                <a:spcPts val="500"/>
              </a:spcAft>
            </a:pPr>
            <a:r>
              <a:rPr lang="en-US" sz="2800">
                <a:solidFill>
                  <a:srgbClr val="FFFFFF"/>
                </a:solidFill>
                <a:latin typeface="+mn-lt"/>
              </a:rPr>
              <a:t>1977</a:t>
            </a:r>
          </a:p>
          <a:p>
            <a:pPr lvl="1">
              <a:spcBef>
                <a:spcPts val="500"/>
              </a:spcBef>
              <a:spcAft>
                <a:spcPts val="500"/>
              </a:spcAft>
            </a:pPr>
            <a:r>
              <a:rPr lang="en-US" sz="2800">
                <a:solidFill>
                  <a:srgbClr val="FFFFFF"/>
                </a:solidFill>
                <a:latin typeface="+mn-lt"/>
              </a:rPr>
              <a:t>47% false impaired - .10 standard.</a:t>
            </a:r>
          </a:p>
          <a:p>
            <a:pPr>
              <a:spcBef>
                <a:spcPts val="500"/>
              </a:spcBef>
              <a:spcAft>
                <a:spcPts val="500"/>
              </a:spcAft>
            </a:pPr>
            <a:r>
              <a:rPr lang="en-US" sz="2800">
                <a:solidFill>
                  <a:srgbClr val="FFFFFF"/>
                </a:solidFill>
                <a:latin typeface="+mn-lt"/>
              </a:rPr>
              <a:t>1981 </a:t>
            </a:r>
          </a:p>
          <a:p>
            <a:pPr lvl="1">
              <a:spcBef>
                <a:spcPts val="500"/>
              </a:spcBef>
              <a:spcAft>
                <a:spcPts val="500"/>
              </a:spcAft>
            </a:pPr>
            <a:r>
              <a:rPr lang="en-US" sz="2800">
                <a:solidFill>
                  <a:srgbClr val="FFFFFF"/>
                </a:solidFill>
                <a:latin typeface="+mn-lt"/>
              </a:rPr>
              <a:t>32% false impaired - .10 standard.</a:t>
            </a:r>
          </a:p>
          <a:p>
            <a:pPr>
              <a:spcBef>
                <a:spcPts val="500"/>
              </a:spcBef>
              <a:spcAft>
                <a:spcPts val="500"/>
              </a:spcAft>
            </a:pPr>
            <a:r>
              <a:rPr lang="en-US" sz="2800">
                <a:solidFill>
                  <a:srgbClr val="FFFFFF"/>
                </a:solidFill>
                <a:latin typeface="+mn-lt"/>
              </a:rPr>
              <a:t>Unfamiliarity can cause failure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lstStyle/>
          <a:p>
            <a:pPr>
              <a:buFont typeface="Wingdings" charset="2"/>
              <a:buChar char="n"/>
              <a:defRPr/>
            </a:pPr>
            <a:r>
              <a:rPr lang="en-US" sz="2800" dirty="0" smtClean="0">
                <a:latin typeface="+mn-lt"/>
              </a:rPr>
              <a:t>Then you say "Keep your head still and follow this stimulus with your eyes only”?</a:t>
            </a:r>
          </a:p>
          <a:p>
            <a:pPr>
              <a:buFont typeface="Wingdings" charset="2"/>
              <a:buChar char="n"/>
              <a:defRPr/>
            </a:pPr>
            <a:r>
              <a:rPr lang="en-US" sz="2800" dirty="0" smtClean="0">
                <a:latin typeface="+mn-lt"/>
              </a:rPr>
              <a:t>Next you say "Keep following the stimulus with your eyes until I tell you to stop”?</a:t>
            </a:r>
          </a:p>
          <a:p>
            <a:pPr>
              <a:buFont typeface="Wingdings" charset="2"/>
              <a:buChar char="n"/>
              <a:defRPr/>
            </a:pPr>
            <a:r>
              <a:rPr lang="en-US" sz="2800" dirty="0" smtClean="0">
                <a:latin typeface="+mn-lt"/>
              </a:rPr>
              <a:t>First you check for equal pupil size and resting nystagmus?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Next you check for equal tracking?</a:t>
            </a:r>
          </a:p>
          <a:p>
            <a:pPr>
              <a:buFont typeface="Wingdings" charset="2"/>
              <a:buChar char="n"/>
              <a:defRPr/>
            </a:pPr>
            <a:r>
              <a:rPr lang="en-US" sz="2800" dirty="0" smtClean="0">
                <a:latin typeface="+mn-lt"/>
              </a:rPr>
              <a:t>You move the stimulus across the subject’s entire field of vision to see if the eyes track together?</a:t>
            </a:r>
          </a:p>
          <a:p>
            <a:pPr>
              <a:buFont typeface="Wingdings" charset="2"/>
              <a:buChar char="n"/>
              <a:defRPr/>
            </a:pPr>
            <a:r>
              <a:rPr lang="en-US" sz="2800" dirty="0" smtClean="0">
                <a:latin typeface="+mn-lt"/>
              </a:rPr>
              <a:t>You move it both ways?</a:t>
            </a:r>
          </a:p>
          <a:p>
            <a:pPr>
              <a:buFont typeface="Wingdings" charset="2"/>
              <a:buChar char="n"/>
              <a:defRPr/>
            </a:pPr>
            <a:r>
              <a:rPr lang="en-US" sz="2800" dirty="0" smtClean="0">
                <a:latin typeface="+mn-lt"/>
              </a:rPr>
              <a:t>So checking for equal tracking requires a minimum of 2 passes?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fontScale="85000" lnSpcReduction="10000"/>
          </a:bodyPr>
          <a:lstStyle/>
          <a:p>
            <a:pPr>
              <a:buFont typeface="Wingdings" charset="2"/>
              <a:buChar char="n"/>
              <a:defRPr/>
            </a:pPr>
            <a:r>
              <a:rPr lang="en-US" sz="2800" dirty="0" smtClean="0">
                <a:latin typeface="+mn-lt"/>
              </a:rPr>
              <a:t>Then you check for lack of smooth pursuit? (NHTSA student manual VIII-7)</a:t>
            </a:r>
          </a:p>
          <a:p>
            <a:pPr>
              <a:buFont typeface="Wingdings" charset="2"/>
              <a:buChar char="n"/>
              <a:defRPr/>
            </a:pPr>
            <a:r>
              <a:rPr lang="en-US" sz="2800" dirty="0" smtClean="0">
                <a:latin typeface="+mn-lt"/>
              </a:rPr>
              <a:t>When checking for lack of smooth pursuit it should be a smooth movement from center of nose to maximum deviation in approximately 2 seconds and then back across subject's face to maximum deviation in right eye, then back to center?</a:t>
            </a:r>
          </a:p>
          <a:p>
            <a:pPr>
              <a:buFont typeface="Wingdings" charset="2"/>
              <a:buChar char="n"/>
              <a:defRPr/>
            </a:pPr>
            <a:r>
              <a:rPr lang="en-US" sz="2800" dirty="0" smtClean="0">
                <a:latin typeface="+mn-lt"/>
              </a:rPr>
              <a:t>First you check the left eye?</a:t>
            </a:r>
          </a:p>
          <a:p>
            <a:pPr>
              <a:buFont typeface="Wingdings" charset="2"/>
              <a:buChar char="n"/>
              <a:defRPr/>
            </a:pPr>
            <a:r>
              <a:rPr lang="en-US" sz="2800" dirty="0" smtClean="0">
                <a:latin typeface="+mn-lt"/>
              </a:rPr>
              <a:t>Then you check the right eye?</a:t>
            </a:r>
          </a:p>
          <a:p>
            <a:pPr>
              <a:buFont typeface="Wingdings" charset="2"/>
              <a:buChar char="n"/>
              <a:defRPr/>
            </a:pPr>
            <a:r>
              <a:rPr lang="en-US" sz="2800" dirty="0" smtClean="0">
                <a:latin typeface="+mn-lt"/>
              </a:rPr>
              <a:t>Then you repeat?</a:t>
            </a:r>
          </a:p>
          <a:p>
            <a:pPr>
              <a:buFont typeface="Wingdings" charset="2"/>
              <a:buChar char="n"/>
              <a:defRPr/>
            </a:pPr>
            <a:r>
              <a:rPr lang="en-US" sz="2800" dirty="0" smtClean="0">
                <a:latin typeface="+mn-lt"/>
              </a:rPr>
              <a:t>So checking for lack of smooth pursuit takes 4 passes?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0" y="609600"/>
            <a:ext cx="91440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fontScale="92500" lnSpcReduction="10000"/>
          </a:bodyPr>
          <a:lstStyle/>
          <a:p>
            <a:pPr>
              <a:buFont typeface="Wingdings" charset="2"/>
              <a:buChar char="n"/>
              <a:defRPr/>
            </a:pPr>
            <a:r>
              <a:rPr lang="en-US" sz="2800" dirty="0" smtClean="0">
                <a:latin typeface="+mn-lt"/>
              </a:rPr>
              <a:t>After checking for lack of smooth pursuit you check for distinct and sustained nystagmus at maximum deviation?</a:t>
            </a:r>
          </a:p>
          <a:p>
            <a:pPr>
              <a:buFont typeface="Wingdings" charset="2"/>
              <a:buChar char="n"/>
              <a:defRPr/>
            </a:pPr>
            <a:r>
              <a:rPr lang="en-US" sz="2800" dirty="0" smtClean="0">
                <a:latin typeface="+mn-lt"/>
              </a:rPr>
              <a:t>To do this you move the stimulus to maximum deviation (no white showing)?</a:t>
            </a:r>
          </a:p>
          <a:p>
            <a:pPr>
              <a:buFont typeface="Wingdings" charset="2"/>
              <a:buChar char="n"/>
              <a:defRPr/>
            </a:pPr>
            <a:r>
              <a:rPr lang="en-US" sz="2800" dirty="0" smtClean="0">
                <a:latin typeface="+mn-lt"/>
              </a:rPr>
              <a:t>The stimulus must be held there for a minimum of 4 seconds?</a:t>
            </a:r>
          </a:p>
          <a:p>
            <a:pPr>
              <a:buFont typeface="Wingdings" charset="2"/>
              <a:buChar char="n"/>
              <a:defRPr/>
            </a:pPr>
            <a:r>
              <a:rPr lang="en-US" sz="2800" dirty="0" smtClean="0">
                <a:latin typeface="+mn-lt"/>
              </a:rPr>
              <a:t>You check the left eye, then the right eye?</a:t>
            </a:r>
          </a:p>
          <a:p>
            <a:pPr>
              <a:buFont typeface="Wingdings" charset="2"/>
              <a:buChar char="n"/>
              <a:defRPr/>
            </a:pPr>
            <a:r>
              <a:rPr lang="en-US" sz="2800" dirty="0" smtClean="0">
                <a:latin typeface="+mn-lt"/>
              </a:rPr>
              <a:t>Then you repeat?</a:t>
            </a:r>
          </a:p>
          <a:p>
            <a:pPr>
              <a:buFont typeface="Wingdings" charset="2"/>
              <a:buChar char="n"/>
              <a:defRPr/>
            </a:pPr>
            <a:r>
              <a:rPr lang="en-US" sz="2800" dirty="0" smtClean="0">
                <a:latin typeface="+mn-lt"/>
              </a:rPr>
              <a:t>So checking for distinct and sustained nystagmus takes 4 passes?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After checking for distinct and sustained nystagmus at maximum deviation you check for onset of nystagmus prior to 45 degrees?</a:t>
            </a:r>
          </a:p>
          <a:p>
            <a:pPr>
              <a:buFont typeface="Wingdings" charset="2"/>
              <a:buChar char="n"/>
              <a:defRPr/>
            </a:pPr>
            <a:r>
              <a:rPr lang="en-US" sz="2800" dirty="0" smtClean="0">
                <a:latin typeface="+mn-lt"/>
              </a:rPr>
              <a:t>You move the stimulus slowly, taking approximately 4 seconds from center to 45 angle?</a:t>
            </a:r>
          </a:p>
          <a:p>
            <a:pPr>
              <a:buFont typeface="Wingdings" charset="2"/>
              <a:buChar char="n"/>
              <a:defRPr/>
            </a:pPr>
            <a:r>
              <a:rPr lang="en-US" sz="2800" dirty="0" smtClean="0">
                <a:latin typeface="+mn-lt"/>
              </a:rPr>
              <a:t>If you see nystagmus you hold for 4 seconds?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a:t>
            </a:r>
            <a:r>
              <a:rPr lang="en-US" sz="2800" i="1" dirty="0" smtClean="0">
                <a:latin typeface="+mn-lt"/>
                <a:ea typeface="+mj-ea"/>
                <a:cs typeface="+mj-cs"/>
              </a:rPr>
              <a:t> </a:t>
            </a:r>
            <a:r>
              <a:rPr lang="en-US" sz="3200" i="1" dirty="0" smtClean="0">
                <a:latin typeface="+mn-lt"/>
                <a:ea typeface="+mj-ea"/>
                <a:cs typeface="+mj-cs"/>
              </a:rPr>
              <a:t>Gaze</a:t>
            </a:r>
            <a:r>
              <a:rPr lang="en-US" sz="2800" i="1" dirty="0" smtClean="0">
                <a:latin typeface="+mn-lt"/>
                <a:ea typeface="+mj-ea"/>
                <a:cs typeface="+mj-cs"/>
              </a:rPr>
              <a:t> </a:t>
            </a:r>
            <a:r>
              <a:rPr lang="en-US" sz="3200" i="1" dirty="0" smtClean="0">
                <a:latin typeface="+mn-lt"/>
                <a:ea typeface="+mj-ea"/>
                <a:cs typeface="+mj-cs"/>
              </a:rPr>
              <a:t>Nystagmus</a:t>
            </a:r>
            <a:r>
              <a:rPr lang="en-US" sz="2800" i="1" dirty="0" smtClean="0">
                <a:latin typeface="+mn-lt"/>
                <a:ea typeface="+mj-ea"/>
                <a:cs typeface="+mj-cs"/>
              </a:rPr>
              <a:t> – </a:t>
            </a:r>
            <a:r>
              <a:rPr lang="en-US" sz="3200" i="1" dirty="0" smtClean="0">
                <a:latin typeface="+mn-lt"/>
                <a:ea typeface="+mj-ea"/>
                <a:cs typeface="+mj-cs"/>
              </a:rPr>
              <a:t>Proper</a:t>
            </a:r>
            <a:r>
              <a:rPr lang="en-US" sz="2800" i="1" dirty="0" smtClean="0">
                <a:latin typeface="+mn-lt"/>
                <a:ea typeface="+mj-ea"/>
                <a:cs typeface="+mj-cs"/>
              </a:rPr>
              <a:t> </a:t>
            </a:r>
            <a:r>
              <a:rPr lang="en-US" sz="3200" i="1" dirty="0" smtClean="0">
                <a:latin typeface="+mn-lt"/>
                <a:ea typeface="+mj-ea"/>
                <a:cs typeface="+mj-cs"/>
              </a:rPr>
              <a:t>Administration</a:t>
            </a:r>
            <a:endParaRPr lang="en-US" sz="3200" i="1"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lstStyle/>
          <a:p>
            <a:pPr>
              <a:buFont typeface="Wingdings" charset="2"/>
              <a:buChar char="n"/>
              <a:defRPr/>
            </a:pPr>
            <a:r>
              <a:rPr lang="en-US" sz="2800" dirty="0" smtClean="0">
                <a:latin typeface="+mn-lt"/>
              </a:rPr>
              <a:t>You check the left eye and then the right eye?</a:t>
            </a:r>
          </a:p>
          <a:p>
            <a:pPr>
              <a:buFont typeface="Wingdings" charset="2"/>
              <a:buChar char="n"/>
              <a:defRPr/>
            </a:pPr>
            <a:r>
              <a:rPr lang="en-US" sz="2800" dirty="0" smtClean="0">
                <a:latin typeface="+mn-lt"/>
              </a:rPr>
              <a:t>Then you repeat?</a:t>
            </a:r>
          </a:p>
          <a:p>
            <a:pPr>
              <a:buFont typeface="Wingdings" charset="2"/>
              <a:buChar char="n"/>
              <a:defRPr/>
            </a:pPr>
            <a:r>
              <a:rPr lang="en-US" sz="2800" dirty="0" smtClean="0">
                <a:latin typeface="+mn-lt"/>
              </a:rPr>
              <a:t>So checking for onset of nystagmus prior to 45 degrees takes 4 passes?</a:t>
            </a:r>
          </a:p>
          <a:p>
            <a:pPr>
              <a:buFont typeface="Wingdings" charset="2"/>
              <a:buChar char="n"/>
              <a:defRPr/>
            </a:pPr>
            <a:r>
              <a:rPr lang="en-US" sz="2800" dirty="0" smtClean="0">
                <a:latin typeface="+mn-lt"/>
              </a:rPr>
              <a:t>Then you do 2 vertical passes to check for vertical nystagmus? </a:t>
            </a:r>
            <a:endParaRPr lang="en-US" sz="2800" dirty="0">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So you have 2 passes to check for equal tracking?</a:t>
            </a:r>
          </a:p>
          <a:p>
            <a:pPr>
              <a:buFont typeface="Wingdings" charset="2"/>
              <a:buChar char="n"/>
              <a:defRPr/>
            </a:pPr>
            <a:r>
              <a:rPr lang="en-US" sz="2800" dirty="0" smtClean="0">
                <a:latin typeface="+mn-lt"/>
              </a:rPr>
              <a:t>And 4 passes to check for lack of smooth pursuit?</a:t>
            </a:r>
          </a:p>
          <a:p>
            <a:pPr>
              <a:buFont typeface="Wingdings" charset="2"/>
              <a:buChar char="n"/>
              <a:defRPr/>
            </a:pPr>
            <a:r>
              <a:rPr lang="en-US" sz="2800" dirty="0" smtClean="0">
                <a:latin typeface="+mn-lt"/>
              </a:rPr>
              <a:t>Another 4 passes to check for distinct and sustained nystagmus at maximum deviation?</a:t>
            </a:r>
          </a:p>
          <a:p>
            <a:pPr>
              <a:buFont typeface="Wingdings" charset="2"/>
              <a:buChar char="n"/>
              <a:defRPr/>
            </a:pPr>
            <a:r>
              <a:rPr lang="en-US" sz="2800" dirty="0" smtClean="0">
                <a:latin typeface="+mn-lt"/>
              </a:rPr>
              <a:t>And 4 passes to check for onset of nystagmus prior to 45 degrees?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0882" name="Rectangle 1026"/>
          <p:cNvSpPr>
            <a:spLocks noGrp="1" noChangeArrowheads="1"/>
          </p:cNvSpPr>
          <p:nvPr>
            <p:ph type="title" idx="4294967295"/>
          </p:nvPr>
        </p:nvSpPr>
        <p:spPr>
          <a:xfrm>
            <a:off x="457200" y="609600"/>
            <a:ext cx="8305800" cy="1143000"/>
          </a:xfrm>
        </p:spPr>
        <p:txBody>
          <a:bodyPr/>
          <a:lstStyle/>
          <a:p>
            <a:pPr eaLnBrk="1" hangingPunct="1">
              <a:defRPr/>
            </a:pPr>
            <a:r>
              <a:rPr lang="en-US" sz="3200" i="1" dirty="0" smtClean="0">
                <a:latin typeface="+mn-lt"/>
                <a:ea typeface="+mj-ea"/>
                <a:cs typeface="+mj-cs"/>
              </a:rPr>
              <a:t>Horizontal Gaze Nystagmus – Proper Administration</a:t>
            </a:r>
            <a:endParaRPr lang="en-US" sz="3200" dirty="0">
              <a:latin typeface="+mn-lt"/>
              <a:ea typeface="+mj-ea"/>
              <a:cs typeface="+mj-cs"/>
            </a:endParaRPr>
          </a:p>
        </p:txBody>
      </p:sp>
      <p:sp>
        <p:nvSpPr>
          <p:cNvPr id="250883" name="Rectangle 1027"/>
          <p:cNvSpPr>
            <a:spLocks noGrp="1" noChangeArrowheads="1"/>
          </p:cNvSpPr>
          <p:nvPr>
            <p:ph type="body" idx="4294967295"/>
          </p:nvPr>
        </p:nvSpPr>
        <p:spPr>
          <a:xfrm>
            <a:off x="762000" y="2133600"/>
            <a:ext cx="7772400" cy="4495800"/>
          </a:xfrm>
        </p:spPr>
        <p:txBody>
          <a:bodyPr>
            <a:normAutofit/>
          </a:bodyPr>
          <a:lstStyle/>
          <a:p>
            <a:pPr>
              <a:buFont typeface="Wingdings" charset="2"/>
              <a:buChar char="n"/>
              <a:defRPr/>
            </a:pPr>
            <a:r>
              <a:rPr lang="en-US" sz="2800" dirty="0" smtClean="0">
                <a:latin typeface="+mn-lt"/>
              </a:rPr>
              <a:t>So when you add the number of horizontal passes the total number is 14?</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mn-lt"/>
              </a:rPr>
              <a:t>This case</a:t>
            </a:r>
            <a:endParaRPr lang="en-US" sz="3200" dirty="0">
              <a:latin typeface="+mn-lt"/>
            </a:endParaRPr>
          </a:p>
        </p:txBody>
      </p:sp>
      <p:sp>
        <p:nvSpPr>
          <p:cNvPr id="3" name="Content Placeholder 2"/>
          <p:cNvSpPr>
            <a:spLocks noGrp="1"/>
          </p:cNvSpPr>
          <p:nvPr>
            <p:ph idx="1"/>
          </p:nvPr>
        </p:nvSpPr>
        <p:spPr/>
        <p:txBody>
          <a:bodyPr>
            <a:normAutofit lnSpcReduction="10000"/>
          </a:bodyPr>
          <a:lstStyle/>
          <a:p>
            <a:pPr>
              <a:buFont typeface="Wingdings" charset="2"/>
              <a:buChar char="n"/>
              <a:defRPr/>
            </a:pPr>
            <a:r>
              <a:rPr lang="en-US" sz="2800" dirty="0" smtClean="0">
                <a:latin typeface="+mn-lt"/>
              </a:rPr>
              <a:t>In this case you testified you observed 6 out of 6 clues for HGN?</a:t>
            </a:r>
          </a:p>
          <a:p>
            <a:pPr>
              <a:buFont typeface="Wingdings" charset="2"/>
              <a:buChar char="n"/>
              <a:defRPr/>
            </a:pPr>
            <a:r>
              <a:rPr lang="en-US" sz="2800" dirty="0" smtClean="0">
                <a:latin typeface="+mn-lt"/>
              </a:rPr>
              <a:t>And your report indicates you observed 6 out of 6 clues for HGN?</a:t>
            </a:r>
          </a:p>
          <a:p>
            <a:pPr>
              <a:buFont typeface="Wingdings" charset="2"/>
              <a:buChar char="n"/>
              <a:defRPr/>
            </a:pPr>
            <a:r>
              <a:rPr lang="en-US" sz="2800" dirty="0" smtClean="0">
                <a:latin typeface="+mn-lt"/>
              </a:rPr>
              <a:t>That means you observed equal tracking?</a:t>
            </a:r>
          </a:p>
          <a:p>
            <a:pPr>
              <a:buFont typeface="Wingdings" charset="2"/>
              <a:buChar char="n"/>
              <a:defRPr/>
            </a:pPr>
            <a:r>
              <a:rPr lang="en-US" sz="2800" dirty="0" smtClean="0">
                <a:latin typeface="+mn-lt"/>
              </a:rPr>
              <a:t>Lack of smooth pursuit?</a:t>
            </a:r>
          </a:p>
          <a:p>
            <a:pPr>
              <a:buFont typeface="Wingdings" charset="2"/>
              <a:buChar char="n"/>
              <a:defRPr/>
            </a:pPr>
            <a:r>
              <a:rPr lang="en-US" sz="2800" dirty="0" smtClean="0">
                <a:latin typeface="+mn-lt"/>
              </a:rPr>
              <a:t>Distinct and sustained nystagmus at maximum deviation?</a:t>
            </a:r>
          </a:p>
          <a:p>
            <a:pPr>
              <a:buFont typeface="Wingdings" charset="2"/>
              <a:buChar char="n"/>
              <a:defRPr/>
            </a:pPr>
            <a:r>
              <a:rPr lang="en-US" sz="2800" dirty="0" smtClean="0">
                <a:latin typeface="+mn-lt"/>
              </a:rPr>
              <a:t>And onset of nystagmus prior to 45 degrees?</a:t>
            </a:r>
          </a:p>
          <a:p>
            <a:pPr>
              <a:buFont typeface="Wingdings" charset="2"/>
              <a:buChar char="n"/>
              <a:defRPr/>
            </a:pPr>
            <a:r>
              <a:rPr lang="en-US" sz="2800" dirty="0" smtClean="0">
                <a:latin typeface="+mn-lt"/>
              </a:rPr>
              <a:t>And it took 14 passes to complete the test?</a:t>
            </a:r>
          </a:p>
          <a:p>
            <a:pPr>
              <a:buFont typeface="Wingdings" charset="2"/>
              <a:buChar char="n"/>
              <a:defRPr/>
            </a:pPr>
            <a:endParaRPr lang="en-US" sz="2800" dirty="0" smtClean="0">
              <a:latin typeface="+mn-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mn-lt"/>
              </a:rPr>
              <a:t>This case</a:t>
            </a:r>
            <a:endParaRPr lang="en-US" sz="3200" dirty="0">
              <a:latin typeface="+mn-lt"/>
            </a:endParaRPr>
          </a:p>
        </p:txBody>
      </p:sp>
      <p:sp>
        <p:nvSpPr>
          <p:cNvPr id="3" name="Content Placeholder 2"/>
          <p:cNvSpPr>
            <a:spLocks noGrp="1"/>
          </p:cNvSpPr>
          <p:nvPr>
            <p:ph idx="1"/>
          </p:nvPr>
        </p:nvSpPr>
        <p:spPr/>
        <p:txBody>
          <a:bodyPr>
            <a:normAutofit/>
          </a:bodyPr>
          <a:lstStyle/>
          <a:p>
            <a:pPr>
              <a:buFont typeface="Wingdings" charset="2"/>
              <a:buChar char="n"/>
              <a:defRPr/>
            </a:pPr>
            <a:r>
              <a:rPr lang="en-US" sz="2800" dirty="0" smtClean="0">
                <a:latin typeface="+mn-lt"/>
              </a:rPr>
              <a:t>Your car has a video camera?</a:t>
            </a:r>
          </a:p>
          <a:p>
            <a:pPr>
              <a:buFont typeface="Wingdings" charset="2"/>
              <a:buChar char="n"/>
              <a:defRPr/>
            </a:pPr>
            <a:r>
              <a:rPr lang="en-US" sz="2800" dirty="0" smtClean="0">
                <a:latin typeface="+mn-lt"/>
              </a:rPr>
              <a:t>The video camera was working when you arrested my client?</a:t>
            </a:r>
          </a:p>
          <a:p>
            <a:pPr>
              <a:buFont typeface="Wingdings" charset="2"/>
              <a:buChar char="n"/>
              <a:defRPr/>
            </a:pPr>
            <a:r>
              <a:rPr lang="en-US" sz="2800" dirty="0" smtClean="0">
                <a:latin typeface="+mn-lt"/>
              </a:rPr>
              <a:t>The video fairly and accurately depicts your administration of HGN to my client on the night of his arrest?</a:t>
            </a:r>
          </a:p>
          <a:p>
            <a:pPr>
              <a:buFont typeface="Wingdings" charset="2"/>
              <a:buChar char="n"/>
              <a:defRPr/>
            </a:pPr>
            <a:r>
              <a:rPr lang="en-US" sz="2800" dirty="0" smtClean="0">
                <a:latin typeface="+mn-lt"/>
              </a:rPr>
              <a:t>Show the tape.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sz="3200" dirty="0">
                <a:solidFill>
                  <a:srgbClr val="DBBD71"/>
                </a:solidFill>
                <a:latin typeface="+mn-lt"/>
              </a:rPr>
              <a:t>Dr</a:t>
            </a:r>
            <a:r>
              <a:rPr lang="en-US" sz="2800" dirty="0">
                <a:solidFill>
                  <a:srgbClr val="DBBD71"/>
                </a:solidFill>
                <a:latin typeface="+mn-lt"/>
              </a:rPr>
              <a:t>. </a:t>
            </a:r>
            <a:r>
              <a:rPr lang="en-US" sz="3200" dirty="0">
                <a:solidFill>
                  <a:srgbClr val="DBBD71"/>
                </a:solidFill>
                <a:latin typeface="+mn-lt"/>
              </a:rPr>
              <a:t>Cole’s</a:t>
            </a:r>
            <a:r>
              <a:rPr lang="en-US" sz="2800" dirty="0">
                <a:solidFill>
                  <a:srgbClr val="DBBD71"/>
                </a:solidFill>
                <a:latin typeface="+mn-lt"/>
              </a:rPr>
              <a:t> </a:t>
            </a:r>
            <a:r>
              <a:rPr lang="en-US" sz="3200" dirty="0">
                <a:solidFill>
                  <a:srgbClr val="DBBD71"/>
                </a:solidFill>
                <a:latin typeface="+mn-lt"/>
              </a:rPr>
              <a:t>key</a:t>
            </a:r>
            <a:r>
              <a:rPr lang="en-US" sz="2800" dirty="0">
                <a:solidFill>
                  <a:srgbClr val="DBBD71"/>
                </a:solidFill>
                <a:latin typeface="+mn-lt"/>
              </a:rPr>
              <a:t> </a:t>
            </a:r>
            <a:r>
              <a:rPr lang="en-US" sz="3200" dirty="0">
                <a:solidFill>
                  <a:srgbClr val="DBBD71"/>
                </a:solidFill>
                <a:latin typeface="+mn-lt"/>
              </a:rPr>
              <a:t>points</a:t>
            </a:r>
          </a:p>
        </p:txBody>
      </p:sp>
      <p:sp>
        <p:nvSpPr>
          <p:cNvPr id="45059" name="Rectangle 3"/>
          <p:cNvSpPr>
            <a:spLocks noGrp="1" noChangeArrowheads="1"/>
          </p:cNvSpPr>
          <p:nvPr>
            <p:ph type="body" idx="1"/>
          </p:nvPr>
        </p:nvSpPr>
        <p:spPr>
          <a:xfrm>
            <a:off x="0" y="1600200"/>
            <a:ext cx="9144000" cy="5257800"/>
          </a:xfrm>
        </p:spPr>
        <p:txBody>
          <a:bodyPr/>
          <a:lstStyle/>
          <a:p>
            <a:r>
              <a:rPr lang="en-US" sz="2800" dirty="0">
                <a:solidFill>
                  <a:srgbClr val="FFFFFF"/>
                </a:solidFill>
                <a:latin typeface="+mn-lt"/>
              </a:rPr>
              <a:t>“There has never been a single study done in which they tried to relate field sobriety tests to impairment”</a:t>
            </a:r>
          </a:p>
          <a:p>
            <a:r>
              <a:rPr lang="en-US" sz="2800" dirty="0">
                <a:solidFill>
                  <a:srgbClr val="FFFFFF"/>
                </a:solidFill>
                <a:latin typeface="+mn-lt"/>
              </a:rPr>
              <a:t>Criticism of NHTSA Studies</a:t>
            </a:r>
          </a:p>
          <a:p>
            <a:pPr lvl="1"/>
            <a:r>
              <a:rPr lang="en-US" sz="2800" dirty="0">
                <a:solidFill>
                  <a:srgbClr val="FFFFFF"/>
                </a:solidFill>
                <a:latin typeface="+mn-lt"/>
              </a:rPr>
              <a:t>Latest 3 studies - done wrong</a:t>
            </a:r>
          </a:p>
          <a:p>
            <a:pPr lvl="1"/>
            <a:r>
              <a:rPr lang="en-US" sz="2800" dirty="0">
                <a:solidFill>
                  <a:srgbClr val="FFFFFF"/>
                </a:solidFill>
                <a:latin typeface="+mn-lt"/>
              </a:rPr>
              <a:t>San Diego, Colorado, Florida field studies</a:t>
            </a:r>
          </a:p>
          <a:p>
            <a:pPr lvl="1"/>
            <a:r>
              <a:rPr lang="en-US" sz="2800" dirty="0">
                <a:solidFill>
                  <a:srgbClr val="FFFFFF"/>
                </a:solidFill>
                <a:latin typeface="+mn-lt"/>
              </a:rPr>
              <a:t>Should have 50% SFSTs and 50% no SFSTs </a:t>
            </a:r>
          </a:p>
          <a:p>
            <a:pPr lvl="1"/>
            <a:r>
              <a:rPr lang="en-US" sz="2800" dirty="0">
                <a:solidFill>
                  <a:srgbClr val="FFFFFF"/>
                </a:solidFill>
                <a:latin typeface="+mn-lt"/>
              </a:rPr>
              <a:t>Baseline was 79%</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4passeshgn.mov">
            <a:hlinkClick r:id="" action="ppaction://media"/>
          </p:cNvPr>
          <p:cNvPicPr/>
          <p:nvPr>
            <a:videoFile r:link="rId1"/>
          </p:nvPr>
        </p:nvPicPr>
        <p:blipFill>
          <a:blip r:embed="rId4"/>
          <a:stretch>
            <a:fillRect/>
          </a:stretch>
        </p:blipFill>
        <p:spPr>
          <a:xfrm>
            <a:off x="539750" y="381000"/>
            <a:ext cx="80645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mn-lt"/>
              </a:rPr>
              <a:t>This case</a:t>
            </a:r>
            <a:endParaRPr lang="en-US" sz="3200" dirty="0">
              <a:latin typeface="+mn-lt"/>
            </a:endParaRPr>
          </a:p>
        </p:txBody>
      </p:sp>
      <p:sp>
        <p:nvSpPr>
          <p:cNvPr id="3" name="Content Placeholder 2"/>
          <p:cNvSpPr>
            <a:spLocks noGrp="1"/>
          </p:cNvSpPr>
          <p:nvPr>
            <p:ph idx="1"/>
          </p:nvPr>
        </p:nvSpPr>
        <p:spPr/>
        <p:txBody>
          <a:bodyPr>
            <a:normAutofit/>
          </a:bodyPr>
          <a:lstStyle/>
          <a:p>
            <a:pPr>
              <a:buFont typeface="Wingdings" charset="2"/>
              <a:buChar char="n"/>
              <a:defRPr/>
            </a:pPr>
            <a:r>
              <a:rPr lang="en-US" sz="2800" dirty="0" smtClean="0">
                <a:latin typeface="+mn-lt"/>
              </a:rPr>
              <a:t>According to the tape, you only did 4 passes?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OLS-41secs.mp4">
            <a:hlinkClick r:id="" action="ppaction://media"/>
          </p:cNvPr>
          <p:cNvPicPr/>
          <p:nvPr>
            <a:videoFile r:link="rId1"/>
          </p:nvPr>
        </p:nvPicPr>
        <p:blipFill>
          <a:blip r:embed="rId3"/>
          <a:stretch>
            <a:fillRect/>
          </a:stretch>
        </p:blipFill>
        <p:spPr>
          <a:xfrm>
            <a:off x="533400" y="393700"/>
            <a:ext cx="8077200" cy="607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02-28 at 6.25.50 AM.png"/>
          <p:cNvPicPr>
            <a:picLocks noChangeAspect="1"/>
          </p:cNvPicPr>
          <p:nvPr/>
        </p:nvPicPr>
        <p:blipFill>
          <a:blip r:embed="rId2"/>
          <a:stretch>
            <a:fillRect/>
          </a:stretch>
        </p:blipFill>
        <p:spPr>
          <a:xfrm>
            <a:off x="0" y="0"/>
            <a:ext cx="9112250" cy="68580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latin typeface="+mn-lt"/>
              </a:rPr>
              <a:t>One leg stand</a:t>
            </a:r>
            <a:endParaRPr lang="en-US" sz="3200" dirty="0">
              <a:latin typeface="+mn-lt"/>
            </a:endParaRPr>
          </a:p>
        </p:txBody>
      </p:sp>
      <p:pic>
        <p:nvPicPr>
          <p:cNvPr id="4" name="Picture 3" descr="Screen Shot 2012-02-28 at 6.32.59 AM.png"/>
          <p:cNvPicPr>
            <a:picLocks noChangeAspect="1"/>
          </p:cNvPicPr>
          <p:nvPr/>
        </p:nvPicPr>
        <p:blipFill>
          <a:blip r:embed="rId2"/>
          <a:stretch>
            <a:fillRect/>
          </a:stretch>
        </p:blipFill>
        <p:spPr>
          <a:xfrm>
            <a:off x="0" y="1181100"/>
            <a:ext cx="9144000" cy="56769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One</a:t>
            </a:r>
            <a:r>
              <a:rPr lang="en-US" sz="2800" dirty="0" smtClean="0">
                <a:latin typeface="+mn-lt"/>
              </a:rPr>
              <a:t> </a:t>
            </a:r>
            <a:r>
              <a:rPr lang="en-US" sz="3200" dirty="0" smtClean="0">
                <a:latin typeface="+mn-lt"/>
              </a:rPr>
              <a:t>leg</a:t>
            </a:r>
            <a:r>
              <a:rPr lang="en-US" sz="2800" dirty="0" smtClean="0">
                <a:latin typeface="+mn-lt"/>
              </a:rPr>
              <a:t> </a:t>
            </a:r>
            <a:r>
              <a:rPr lang="en-US" sz="3200" dirty="0" smtClean="0">
                <a:latin typeface="+mn-lt"/>
              </a:rPr>
              <a:t>stand</a:t>
            </a:r>
            <a:endParaRPr lang="en-US" sz="3200" dirty="0">
              <a:latin typeface="+mn-lt"/>
            </a:endParaRPr>
          </a:p>
        </p:txBody>
      </p:sp>
      <p:pic>
        <p:nvPicPr>
          <p:cNvPr id="3" name="Picture 2" descr="Screen Shot 2012-02-28 at 6.28.14 AM.png"/>
          <p:cNvPicPr>
            <a:picLocks noChangeAspect="1"/>
          </p:cNvPicPr>
          <p:nvPr/>
        </p:nvPicPr>
        <p:blipFill>
          <a:blip r:embed="rId2"/>
          <a:stretch>
            <a:fillRect/>
          </a:stretch>
        </p:blipFill>
        <p:spPr>
          <a:xfrm>
            <a:off x="0" y="2514600"/>
            <a:ext cx="9144000" cy="2905125"/>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2-02-28 at 6.28.45 AM.png"/>
          <p:cNvPicPr>
            <a:picLocks noChangeAspect="1"/>
          </p:cNvPicPr>
          <p:nvPr/>
        </p:nvPicPr>
        <p:blipFill>
          <a:blip r:embed="rId2"/>
          <a:stretch>
            <a:fillRect/>
          </a:stretch>
        </p:blipFill>
        <p:spPr>
          <a:xfrm>
            <a:off x="0" y="609600"/>
            <a:ext cx="9144000" cy="4200526"/>
          </a:xfrm>
          <a:prstGeom prst="rect">
            <a:avLst/>
          </a:prstGeom>
        </p:spPr>
      </p:pic>
      <p:pic>
        <p:nvPicPr>
          <p:cNvPr id="4" name="Picture 3" descr="Screen Shot 2012-02-28 at 6.29.12 AM.png"/>
          <p:cNvPicPr>
            <a:picLocks noChangeAspect="1"/>
          </p:cNvPicPr>
          <p:nvPr/>
        </p:nvPicPr>
        <p:blipFill>
          <a:blip r:embed="rId3"/>
          <a:stretch>
            <a:fillRect/>
          </a:stretch>
        </p:blipFill>
        <p:spPr>
          <a:xfrm>
            <a:off x="0" y="5486400"/>
            <a:ext cx="9144000" cy="76835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defRPr/>
            </a:pPr>
            <a:r>
              <a:rPr lang="en-US" sz="2800" dirty="0">
                <a:ea typeface="+mj-ea"/>
                <a:cs typeface="+mj-cs"/>
              </a:rPr>
              <a:t>The end!</a:t>
            </a:r>
          </a:p>
        </p:txBody>
      </p:sp>
      <p:pic>
        <p:nvPicPr>
          <p:cNvPr id="64515" name="Picture 3" descr="/Users/leonardstamm/Desktop/Lenny's Files/Work/Presentations/MCDAA/6th Annual DUI Defense Seminar/bugs.mov">
            <a:hlinkClick r:id="" action="ppaction://media"/>
          </p:cNvPr>
          <p:cNvPicPr/>
          <p:nvPr>
            <a:videoFile r:link="rId1"/>
          </p:nvPr>
        </p:nvPicPr>
        <p:blipFill>
          <a:blip r:embed="rId4"/>
          <a:srcRect/>
          <a:stretch>
            <a:fillRect/>
          </a:stretch>
        </p:blipFill>
        <p:spPr bwMode="auto">
          <a:xfrm>
            <a:off x="1371600" y="1447800"/>
            <a:ext cx="6629400" cy="4972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5" fill="hold"/>
                                        <p:tgtEl>
                                          <p:spTgt spid="645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4515"/>
                </p:tgtEl>
              </p:cMediaNode>
            </p:video>
            <p:seq concurrent="1" nextAc="seek">
              <p:cTn id="8" restart="whenNotActive" fill="hold" evtFilter="cancelBubble" nodeType="interactiveSeq">
                <p:stCondLst>
                  <p:cond evt="onClick" delay="0">
                    <p:tgtEl>
                      <p:spTgt spid="645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4515"/>
                                        </p:tgtEl>
                                      </p:cBhvr>
                                    </p:cmd>
                                  </p:childTnLst>
                                </p:cTn>
                              </p:par>
                            </p:childTnLst>
                          </p:cTn>
                        </p:par>
                      </p:childTnLst>
                    </p:cTn>
                  </p:par>
                </p:childTnLst>
              </p:cTn>
              <p:nextCondLst>
                <p:cond evt="onClick" delay="0">
                  <p:tgtEl>
                    <p:spTgt spid="64515"/>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r>
              <a:rPr lang="en-US" sz="3200" dirty="0">
                <a:solidFill>
                  <a:srgbClr val="DBBD71"/>
                </a:solidFill>
                <a:latin typeface="+mn-lt"/>
              </a:rPr>
              <a:t>Dr. Cole’s key points</a:t>
            </a:r>
          </a:p>
        </p:txBody>
      </p:sp>
      <p:sp>
        <p:nvSpPr>
          <p:cNvPr id="47107" name="Rectangle 3"/>
          <p:cNvSpPr>
            <a:spLocks noGrp="1" noChangeArrowheads="1"/>
          </p:cNvSpPr>
          <p:nvPr>
            <p:ph type="body" idx="1"/>
          </p:nvPr>
        </p:nvSpPr>
        <p:spPr>
          <a:xfrm>
            <a:off x="0" y="1600200"/>
            <a:ext cx="9144000" cy="5257800"/>
          </a:xfrm>
        </p:spPr>
        <p:txBody>
          <a:bodyPr/>
          <a:lstStyle/>
          <a:p>
            <a:r>
              <a:rPr lang="en-US" sz="2800">
                <a:solidFill>
                  <a:srgbClr val="FFFFFF"/>
                </a:solidFill>
                <a:latin typeface="+mn-lt"/>
              </a:rPr>
              <a:t>Test-Retest Reliabilities - same people - later (1981)</a:t>
            </a:r>
          </a:p>
          <a:p>
            <a:pPr lvl="1"/>
            <a:r>
              <a:rPr lang="en-US" sz="2800">
                <a:solidFill>
                  <a:srgbClr val="FFFFFF"/>
                </a:solidFill>
                <a:latin typeface="+mn-lt"/>
              </a:rPr>
              <a:t>Same officers</a:t>
            </a:r>
          </a:p>
          <a:p>
            <a:pPr lvl="2"/>
            <a:r>
              <a:rPr lang="en-US" sz="2800">
                <a:solidFill>
                  <a:srgbClr val="FFFFFF"/>
                </a:solidFill>
                <a:latin typeface="+mn-lt"/>
              </a:rPr>
              <a:t>HGN - 66%</a:t>
            </a:r>
          </a:p>
          <a:p>
            <a:pPr lvl="2"/>
            <a:r>
              <a:rPr lang="en-US" sz="2800">
                <a:solidFill>
                  <a:srgbClr val="FFFFFF"/>
                </a:solidFill>
                <a:latin typeface="+mn-lt"/>
              </a:rPr>
              <a:t>W&amp;T - 72%</a:t>
            </a:r>
          </a:p>
          <a:p>
            <a:pPr lvl="2"/>
            <a:r>
              <a:rPr lang="en-US" sz="2800">
                <a:solidFill>
                  <a:srgbClr val="FFFFFF"/>
                </a:solidFill>
                <a:latin typeface="+mn-lt"/>
              </a:rPr>
              <a:t>OLS - 61%</a:t>
            </a:r>
          </a:p>
          <a:p>
            <a:pPr lvl="1"/>
            <a:r>
              <a:rPr lang="en-US" sz="2800">
                <a:solidFill>
                  <a:srgbClr val="FFFFFF"/>
                </a:solidFill>
                <a:latin typeface="+mn-lt"/>
              </a:rPr>
              <a:t>Different officers</a:t>
            </a:r>
          </a:p>
          <a:p>
            <a:pPr lvl="2"/>
            <a:r>
              <a:rPr lang="en-US" sz="2800">
                <a:solidFill>
                  <a:srgbClr val="FFFFFF"/>
                </a:solidFill>
                <a:latin typeface="+mn-lt"/>
              </a:rPr>
              <a:t>HGN - 59 %</a:t>
            </a:r>
          </a:p>
          <a:p>
            <a:pPr lvl="2"/>
            <a:r>
              <a:rPr lang="en-US" sz="2800">
                <a:solidFill>
                  <a:srgbClr val="FFFFFF"/>
                </a:solidFill>
                <a:latin typeface="+mn-lt"/>
              </a:rPr>
              <a:t>W&amp;T - 34%</a:t>
            </a:r>
          </a:p>
          <a:p>
            <a:pPr lvl="2"/>
            <a:r>
              <a:rPr lang="en-US" sz="2800">
                <a:solidFill>
                  <a:srgbClr val="FFFFFF"/>
                </a:solidFill>
                <a:latin typeface="+mn-lt"/>
              </a:rPr>
              <a:t>OLS - 60%</a:t>
            </a:r>
          </a:p>
          <a:p>
            <a:pPr lvl="1"/>
            <a:r>
              <a:rPr lang="en-US" sz="2800">
                <a:solidFill>
                  <a:srgbClr val="FFFFFF"/>
                </a:solidFill>
                <a:latin typeface="+mn-lt"/>
              </a:rPr>
              <a:t>BAC measurement was .97 and .96 reliable</a:t>
            </a:r>
          </a:p>
          <a:p>
            <a:pPr lvl="2">
              <a:spcBef>
                <a:spcPts val="500"/>
              </a:spcBef>
              <a:spcAft>
                <a:spcPts val="500"/>
              </a:spcAft>
            </a:pPr>
            <a:endParaRPr lang="en-US" sz="2800">
              <a:solidFill>
                <a:srgbClr val="FFFFFF"/>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2979</TotalTime>
  <Words>4080</Words>
  <Application>Microsoft Macintosh PowerPoint</Application>
  <PresentationFormat>On-screen Show (4:3)</PresentationFormat>
  <Paragraphs>439</Paragraphs>
  <Slides>87</Slides>
  <Notes>40</Notes>
  <HiddenSlides>0</HiddenSlides>
  <MMClips>9</MMClips>
  <ScaleCrop>false</ScaleCrop>
  <HeadingPairs>
    <vt:vector size="4" baseType="variant">
      <vt:variant>
        <vt:lpstr>Design Template</vt:lpstr>
      </vt:variant>
      <vt:variant>
        <vt:i4>1</vt:i4>
      </vt:variant>
      <vt:variant>
        <vt:lpstr>Slide Titles</vt:lpstr>
      </vt:variant>
      <vt:variant>
        <vt:i4>87</vt:i4>
      </vt:variant>
    </vt:vector>
  </HeadingPairs>
  <TitlesOfParts>
    <vt:vector size="88" baseType="lpstr">
      <vt:lpstr>Balance</vt:lpstr>
      <vt:lpstr>Applying SFST Science in the Courtroom</vt:lpstr>
      <vt:lpstr>Slide 2</vt:lpstr>
      <vt:lpstr>Slide 3</vt:lpstr>
      <vt:lpstr>United States v. Horn, 185 F.Supp.2d 530 (D.Md. 2002)</vt:lpstr>
      <vt:lpstr>United States v. Horn, 185 F.Supp.2d 530 (D.Md. 2002)</vt:lpstr>
      <vt:lpstr>NHTSA CLAIMS</vt:lpstr>
      <vt:lpstr>Dr. Cole’s key points</vt:lpstr>
      <vt:lpstr>Dr. Cole’s key points</vt:lpstr>
      <vt:lpstr>Dr. Cole’s key points</vt:lpstr>
      <vt:lpstr>Dr. Cole’s key points</vt:lpstr>
      <vt:lpstr>Dr. Cole’s key points</vt:lpstr>
      <vt:lpstr>Key points in Dr. Cole’s testimony in the transcript</vt:lpstr>
      <vt:lpstr>Rubenzer - 2003</vt:lpstr>
      <vt:lpstr>Rubenzer - 2003</vt:lpstr>
      <vt:lpstr>Rubenzer - 2003</vt:lpstr>
      <vt:lpstr>Rubenzer - 2003</vt:lpstr>
      <vt:lpstr>Rubenzer - 2003</vt:lpstr>
      <vt:lpstr>Rubenzer - 2003</vt:lpstr>
      <vt:lpstr>Rubenzer - 2003</vt:lpstr>
      <vt:lpstr>Rubenzer – 2008 HGN</vt:lpstr>
      <vt:lpstr>Rubenzer – 2008 HGN</vt:lpstr>
      <vt:lpstr>Rubenzer – 2008 HGN</vt:lpstr>
      <vt:lpstr>Steven J. Rubenzer, 32 Law &amp; Hum. Behav. 293, The Standardized Field Sobriety Tests: A Review Of Scientific And Legal Issues (August, 2008) </vt:lpstr>
      <vt:lpstr>Steven J. Rubenzer, 32 Law &amp; Hum. Behav. 293, The Standardized Field Sobriety Tests: A Review Of Scientific And Legal Issues (August, 2008) </vt:lpstr>
      <vt:lpstr>Steven J. Rubenzer, 32 Law &amp; Hum. Behav. 293, The Standardized Field Sobriety Tests: A Review Of Scientific And Legal Issues (August, 2008) </vt:lpstr>
      <vt:lpstr>Steven J. Rubenzer, 32 Law &amp; Hum. Behav. 293, The Standardized Field Sobriety Tests: A Review Of Scientific And Legal Issues (August, 2008) </vt:lpstr>
      <vt:lpstr>SFSTs - HGN</vt:lpstr>
      <vt:lpstr>SFSTs - HGN</vt:lpstr>
      <vt:lpstr>SFSTs - HGN</vt:lpstr>
      <vt:lpstr>SFSTs - HGN</vt:lpstr>
      <vt:lpstr>State v. Brightful, et. al.</vt:lpstr>
      <vt:lpstr>State v. Brightful, et. al.</vt:lpstr>
      <vt:lpstr>State v. Brightful, et. al.</vt:lpstr>
      <vt:lpstr>State v. Brightful, et. al.</vt:lpstr>
      <vt:lpstr>Discovery</vt:lpstr>
      <vt:lpstr>Discovery</vt:lpstr>
      <vt:lpstr>Slide 37</vt:lpstr>
      <vt:lpstr>Discovery</vt:lpstr>
      <vt:lpstr>Discovery</vt:lpstr>
      <vt:lpstr>Slide 40</vt:lpstr>
      <vt:lpstr>Slide 41</vt:lpstr>
      <vt:lpstr>Starting out</vt:lpstr>
      <vt:lpstr>The Template</vt:lpstr>
      <vt:lpstr>The Template</vt:lpstr>
      <vt:lpstr>The Template</vt:lpstr>
      <vt:lpstr>The Template</vt:lpstr>
      <vt:lpstr>The Template</vt:lpstr>
      <vt:lpstr>The Template</vt:lpstr>
      <vt:lpstr>The Template</vt:lpstr>
      <vt:lpstr>Slide 50</vt:lpstr>
      <vt:lpstr>McCarthy cross</vt:lpstr>
      <vt:lpstr>Slide 52</vt:lpstr>
      <vt:lpstr>Basics for cross</vt:lpstr>
      <vt:lpstr>Unresponsive witness</vt:lpstr>
      <vt:lpstr>Unresponsive witness</vt:lpstr>
      <vt:lpstr>Unresponsive witness</vt:lpstr>
      <vt:lpstr>Unresponsive witness</vt:lpstr>
      <vt:lpstr>Prior inconsistent statements</vt:lpstr>
      <vt:lpstr>Prior inconsistent statements</vt:lpstr>
      <vt:lpstr>Federal Rules of Evidence,  Rule 803(18)</vt:lpstr>
      <vt:lpstr>Slide 61</vt:lpstr>
      <vt:lpstr>Slide 62</vt:lpstr>
      <vt:lpstr>Police report</vt:lpstr>
      <vt:lpstr>Slide 64</vt:lpstr>
      <vt:lpstr>NHTSA’s standardized field sobriety tests</vt:lpstr>
      <vt:lpstr>NHTSA’s standardized field sobriety tests</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Horizontal Gaze Nystagmus – Proper Administration</vt:lpstr>
      <vt:lpstr>This case</vt:lpstr>
      <vt:lpstr>This case</vt:lpstr>
      <vt:lpstr>Slide 80</vt:lpstr>
      <vt:lpstr>This case</vt:lpstr>
      <vt:lpstr>Slide 82</vt:lpstr>
      <vt:lpstr>Slide 83</vt:lpstr>
      <vt:lpstr>One leg stand</vt:lpstr>
      <vt:lpstr>One leg stand</vt:lpstr>
      <vt:lpstr>Slide 86</vt:lpstr>
      <vt:lpstr>The end!</vt:lpstr>
    </vt:vector>
  </TitlesOfParts>
  <Company>Goldstein &amp; Stamm, 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Beating ‘em with discovery</dc:title>
  <dc:creator>Leonard Stamm</dc:creator>
  <cp:lastModifiedBy>Leonard Stamm</cp:lastModifiedBy>
  <cp:revision>146</cp:revision>
  <cp:lastPrinted>2011-03-14T15:33:07Z</cp:lastPrinted>
  <dcterms:created xsi:type="dcterms:W3CDTF">2012-03-23T16:08:06Z</dcterms:created>
  <dcterms:modified xsi:type="dcterms:W3CDTF">2012-03-23T16:08:22Z</dcterms:modified>
</cp:coreProperties>
</file>